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4" r:id="rId1"/>
  </p:sldMasterIdLst>
  <p:notesMasterIdLst>
    <p:notesMasterId r:id="rId42"/>
  </p:notesMasterIdLst>
  <p:handoutMasterIdLst>
    <p:handoutMasterId r:id="rId43"/>
  </p:handoutMasterIdLst>
  <p:sldIdLst>
    <p:sldId id="395" r:id="rId2"/>
    <p:sldId id="396" r:id="rId3"/>
    <p:sldId id="350" r:id="rId4"/>
    <p:sldId id="297" r:id="rId5"/>
    <p:sldId id="334" r:id="rId6"/>
    <p:sldId id="263" r:id="rId7"/>
    <p:sldId id="306" r:id="rId8"/>
    <p:sldId id="369" r:id="rId9"/>
    <p:sldId id="370" r:id="rId10"/>
    <p:sldId id="326" r:id="rId11"/>
    <p:sldId id="281" r:id="rId12"/>
    <p:sldId id="371" r:id="rId13"/>
    <p:sldId id="372" r:id="rId14"/>
    <p:sldId id="382" r:id="rId15"/>
    <p:sldId id="374" r:id="rId16"/>
    <p:sldId id="375" r:id="rId17"/>
    <p:sldId id="376" r:id="rId18"/>
    <p:sldId id="377" r:id="rId19"/>
    <p:sldId id="378" r:id="rId20"/>
    <p:sldId id="379" r:id="rId21"/>
    <p:sldId id="380" r:id="rId22"/>
    <p:sldId id="381" r:id="rId23"/>
    <p:sldId id="275" r:id="rId24"/>
    <p:sldId id="353" r:id="rId25"/>
    <p:sldId id="383" r:id="rId26"/>
    <p:sldId id="386" r:id="rId27"/>
    <p:sldId id="387" r:id="rId28"/>
    <p:sldId id="388" r:id="rId29"/>
    <p:sldId id="389" r:id="rId30"/>
    <p:sldId id="390" r:id="rId31"/>
    <p:sldId id="364" r:id="rId32"/>
    <p:sldId id="385" r:id="rId33"/>
    <p:sldId id="391" r:id="rId34"/>
    <p:sldId id="392" r:id="rId35"/>
    <p:sldId id="295" r:id="rId36"/>
    <p:sldId id="366" r:id="rId37"/>
    <p:sldId id="394" r:id="rId38"/>
    <p:sldId id="393" r:id="rId39"/>
    <p:sldId id="397" r:id="rId40"/>
    <p:sldId id="398"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1" clrIdx="0">
    <p:extLst/>
  </p:cmAuthor>
  <p:cmAuthor id="2" name="Goldstein, Clifford" initials="GC [2]" lastIdx="1" clrIdx="1">
    <p:extLst/>
  </p:cmAuthor>
  <p:cmAuthor id="3" name="Goldstein, Clifford" initials="GC [3]" lastIdx="1" clrIdx="2">
    <p:extLst/>
  </p:cmAuthor>
  <p:cmAuthor id="4" name="Goldstein, Clifford" initials="GC [4]" lastIdx="1" clrIdx="3">
    <p:extLst/>
  </p:cmAuthor>
  <p:cmAuthor id="5" name="Ruben Ferreira" initials="" lastIdx="0" clrIdx="4"/>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99" autoAdjust="0"/>
    <p:restoredTop sz="94682"/>
  </p:normalViewPr>
  <p:slideViewPr>
    <p:cSldViewPr snapToGrid="0" snapToObjects="1">
      <p:cViewPr varScale="1">
        <p:scale>
          <a:sx n="119" d="100"/>
          <a:sy n="119" d="100"/>
        </p:scale>
        <p:origin x="1496" y="1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handoutMaster" Target="handoutMasters/handoutMaster1.xml"/><Relationship Id="rId44" Type="http://schemas.openxmlformats.org/officeDocument/2006/relationships/commentAuthors" Target="commentAuthors.xml"/><Relationship Id="rId4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t>2/2/17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t>‹#›</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t>2/2/17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t>‹#›</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3</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4</a:t>
            </a:fld>
            <a:endParaRPr lang="es-ES"/>
          </a:p>
        </p:txBody>
      </p:sp>
    </p:spTree>
    <p:extLst>
      <p:ext uri="{BB962C8B-B14F-4D97-AF65-F5344CB8AC3E}">
        <p14:creationId xmlns:p14="http://schemas.microsoft.com/office/powerpoint/2010/main" val="325731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t>jueves, 2 de febrero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1322193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t>jueves, 2 de febrero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1486448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t>jueves, 2 de febrero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25977332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85800" y="609600"/>
            <a:ext cx="7772400" cy="1143000"/>
          </a:xfrm>
        </p:spPr>
        <p:txBody>
          <a:bodyPr/>
          <a:lstStyle/>
          <a:p>
            <a:r>
              <a:rPr lang="es-ES_tradnl" smtClean="0"/>
              <a:t>Clic para editar título</a:t>
            </a:r>
            <a:endParaRPr lang="es-ES"/>
          </a:p>
        </p:txBody>
      </p:sp>
      <p:sp>
        <p:nvSpPr>
          <p:cNvPr id="3" name="Marcador de texto 2"/>
          <p:cNvSpPr>
            <a:spLocks noGrp="1"/>
          </p:cNvSpPr>
          <p:nvPr>
            <p:ph type="body" sz="half" idx="1"/>
          </p:nvPr>
        </p:nvSpPr>
        <p:spPr>
          <a:xfrm>
            <a:off x="685800" y="1981200"/>
            <a:ext cx="3810000" cy="4114800"/>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981200"/>
            <a:ext cx="3810000" cy="4114800"/>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s-ES_tradnl"/>
          </a:p>
        </p:txBody>
      </p:sp>
      <p:sp>
        <p:nvSpPr>
          <p:cNvPr id="6" name="Rectangle 5"/>
          <p:cNvSpPr>
            <a:spLocks noGrp="1" noChangeArrowheads="1"/>
          </p:cNvSpPr>
          <p:nvPr>
            <p:ph type="ftr" sz="quarter" idx="11"/>
          </p:nvPr>
        </p:nvSpPr>
        <p:spPr>
          <a:ln/>
        </p:spPr>
        <p:txBody>
          <a:bodyPr/>
          <a:lstStyle>
            <a:lvl1pPr>
              <a:defRPr/>
            </a:lvl1pPr>
          </a:lstStyle>
          <a:p>
            <a:pPr>
              <a:defRPr/>
            </a:pPr>
            <a:endParaRPr lang="es-ES_tradnl"/>
          </a:p>
        </p:txBody>
      </p:sp>
      <p:sp>
        <p:nvSpPr>
          <p:cNvPr id="7" name="Rectangle 6"/>
          <p:cNvSpPr>
            <a:spLocks noGrp="1" noChangeArrowheads="1"/>
          </p:cNvSpPr>
          <p:nvPr>
            <p:ph type="sldNum" sz="quarter" idx="12"/>
          </p:nvPr>
        </p:nvSpPr>
        <p:spPr>
          <a:ln/>
        </p:spPr>
        <p:txBody>
          <a:bodyPr/>
          <a:lstStyle>
            <a:lvl1pPr>
              <a:defRPr/>
            </a:lvl1pPr>
          </a:lstStyle>
          <a:p>
            <a:pPr>
              <a:defRPr/>
            </a:pPr>
            <a:fld id="{C28D7A77-A8E8-6846-8541-C7FDA3A510CC}" type="slidenum">
              <a:rPr lang="es-ES_tradnl"/>
              <a:pPr>
                <a:defRPr/>
              </a:pPr>
              <a:t>‹#›</a:t>
            </a:fld>
            <a:endParaRPr lang="es-ES_tradnl"/>
          </a:p>
        </p:txBody>
      </p:sp>
    </p:spTree>
    <p:extLst>
      <p:ext uri="{BB962C8B-B14F-4D97-AF65-F5344CB8AC3E}">
        <p14:creationId xmlns:p14="http://schemas.microsoft.com/office/powerpoint/2010/main" val="359045966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t>jueves, 2 de febrero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288894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t>jueves, 2 de febrero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1817501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t>jueves, 2 de febrero de 2017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42550263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t>jueves, 2 de febrero de 2017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2517389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t>jueves, 2 de febrero de 2017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2906188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t>jueves, 2 de febrero de 2017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1584720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t>jueves, 2 de febrero de 2017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2572806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t>jueves, 2 de febrero de 2017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71778554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t>jueves, 2 de febrero de 2017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a:t>
            </a:fld>
            <a:endParaRPr lang="en-US" dirty="0"/>
          </a:p>
        </p:txBody>
      </p:sp>
    </p:spTree>
    <p:extLst>
      <p:ext uri="{BB962C8B-B14F-4D97-AF65-F5344CB8AC3E}">
        <p14:creationId xmlns:p14="http://schemas.microsoft.com/office/powerpoint/2010/main" val="1994013394"/>
      </p:ext>
    </p:extLst>
  </p:cSld>
  <p:clrMap bg1="lt1" tx1="dk1" bg2="lt2" tx2="dk2" accent1="accent1" accent2="accent2" accent3="accent3" accent4="accent4" accent5="accent5" accent6="accent6" hlink="hlink" folHlink="folHlink"/>
  <p:sldLayoutIdLst>
    <p:sldLayoutId id="2147483975" r:id="rId1"/>
    <p:sldLayoutId id="2147483976" r:id="rId2"/>
    <p:sldLayoutId id="2147483977" r:id="rId3"/>
    <p:sldLayoutId id="2147483978" r:id="rId4"/>
    <p:sldLayoutId id="2147483979" r:id="rId5"/>
    <p:sldLayoutId id="2147483980" r:id="rId6"/>
    <p:sldLayoutId id="2147483981" r:id="rId7"/>
    <p:sldLayoutId id="2147483982" r:id="rId8"/>
    <p:sldLayoutId id="2147483983" r:id="rId9"/>
    <p:sldLayoutId id="2147483984" r:id="rId10"/>
    <p:sldLayoutId id="2147483985" r:id="rId11"/>
    <p:sldLayoutId id="2147483986" r:id="rId12"/>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1.jpg"/><Relationship Id="rId3"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5.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2.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3.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4.jpg"/><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7.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201733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Une réalité plus réalisable</a:t>
            </a:r>
            <a:endParaRPr lang="fr-FR" dirty="0">
              <a:solidFill>
                <a:srgbClr val="FFFFFF"/>
              </a:solidFill>
            </a:endParaRPr>
          </a:p>
        </p:txBody>
      </p:sp>
      <p:sp>
        <p:nvSpPr>
          <p:cNvPr id="4" name="Marcador de contenido 3"/>
          <p:cNvSpPr>
            <a:spLocks noGrp="1"/>
          </p:cNvSpPr>
          <p:nvPr>
            <p:ph idx="1"/>
          </p:nvPr>
        </p:nvSpPr>
        <p:spPr>
          <a:xfrm>
            <a:off x="457200" y="1532651"/>
            <a:ext cx="8041619" cy="3506570"/>
          </a:xfrm>
        </p:spPr>
        <p:txBody>
          <a:bodyPr>
            <a:normAutofit lnSpcReduction="10000"/>
          </a:bodyPr>
          <a:lstStyle/>
          <a:p>
            <a:pPr algn="just"/>
            <a:r>
              <a:rPr lang="fr-FR" sz="2400" dirty="0" smtClean="0">
                <a:solidFill>
                  <a:srgbClr val="FFFFFF"/>
                </a:solidFill>
                <a:ea typeface="Arial" charset="0"/>
                <a:cs typeface="Calibri"/>
              </a:rPr>
              <a:t>Ces dernières années, grâce au développement de la technologie et des réseaux sociaux, le rêve d’un nouvel ordre mondial semble plus réalisable. Le monde globalisé dans lequel nous évoluons est devenu de plus en plus petit.</a:t>
            </a:r>
          </a:p>
          <a:p>
            <a:pPr algn="just"/>
            <a:r>
              <a:rPr lang="fr-FR" sz="2400" dirty="0" smtClean="0">
                <a:solidFill>
                  <a:srgbClr val="FFFFFF"/>
                </a:solidFill>
                <a:ea typeface="Arial" charset="0"/>
                <a:cs typeface="Calibri"/>
              </a:rPr>
              <a:t>Dans le hameau global, il faut à peine quelques secondes pour qu’une nouvelle passe d’un océan à l’autre. Les distances et espaces se sont amenuisés. </a:t>
            </a:r>
          </a:p>
          <a:p>
            <a:pPr algn="just"/>
            <a:r>
              <a:rPr lang="fr-FR" sz="2400" dirty="0" smtClean="0">
                <a:solidFill>
                  <a:srgbClr val="FFFFFF"/>
                </a:solidFill>
                <a:ea typeface="Arial" charset="0"/>
                <a:cs typeface="Calibri"/>
              </a:rPr>
              <a:t>Les vides ont été comblés. L’espoir d’un nouvel ordre mondial est perçu comme moins utopique.</a:t>
            </a:r>
            <a:endParaRPr lang="fr-FR" sz="2400" dirty="0" smtClean="0">
              <a:solidFill>
                <a:srgbClr val="FFFFFF"/>
              </a:solidFill>
              <a:latin typeface="Calibri"/>
              <a:ea typeface="Arial" charset="0"/>
              <a:cs typeface="Calibri"/>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3717837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79103" y="1691395"/>
            <a:ext cx="8006204" cy="1510468"/>
          </a:xfrm>
        </p:spPr>
        <p:txBody>
          <a:bodyPr>
            <a:noAutofit/>
          </a:bodyPr>
          <a:lstStyle/>
          <a:p>
            <a:r>
              <a:rPr lang="fr-FR" sz="4200" dirty="0" smtClean="0">
                <a:solidFill>
                  <a:srgbClr val="FFFFFF"/>
                </a:solidFill>
              </a:rPr>
              <a:t>L'histoire de l'humanité résumé dans un rêve</a:t>
            </a:r>
            <a:endParaRPr lang="fr-FR" sz="4200" dirty="0">
              <a:solidFill>
                <a:srgbClr val="FFFFFF"/>
              </a:solidFill>
            </a:endParaRPr>
          </a:p>
        </p:txBody>
      </p:sp>
      <p:sp>
        <p:nvSpPr>
          <p:cNvPr id="5" name="Marcador de pie de página 3"/>
          <p:cNvSpPr>
            <a:spLocks noGrp="1"/>
          </p:cNvSpPr>
          <p:nvPr>
            <p:ph type="ftr" sz="quarter" idx="11"/>
          </p:nvPr>
        </p:nvSpPr>
        <p:spPr>
          <a:xfrm>
            <a:off x="1762212"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p:txBody>
          <a:bodyPr/>
          <a:lstStyle/>
          <a:p>
            <a:pPr>
              <a:defRPr/>
            </a:pPr>
            <a:r>
              <a:rPr lang="fr-FR" dirty="0" smtClean="0">
                <a:solidFill>
                  <a:srgbClr val="FFFFFF"/>
                </a:solidFill>
              </a:rPr>
              <a:t>Le rêve de </a:t>
            </a:r>
            <a:r>
              <a:rPr lang="fr-FR" dirty="0" err="1" smtClean="0">
                <a:solidFill>
                  <a:srgbClr val="FFFFFF"/>
                </a:solidFill>
              </a:rPr>
              <a:t>Nebucadnetsar</a:t>
            </a:r>
            <a:endParaRPr lang="fr-FR" dirty="0">
              <a:solidFill>
                <a:srgbClr val="FFFFFF"/>
              </a:solidFill>
              <a:latin typeface="Calisto MT" charset="0"/>
            </a:endParaRPr>
          </a:p>
        </p:txBody>
      </p:sp>
      <p:sp>
        <p:nvSpPr>
          <p:cNvPr id="6150" name="Rectangle 6"/>
          <p:cNvSpPr>
            <a:spLocks noGrp="1" noChangeArrowheads="1"/>
          </p:cNvSpPr>
          <p:nvPr>
            <p:ph sz="half" idx="2"/>
          </p:nvPr>
        </p:nvSpPr>
        <p:spPr>
          <a:xfrm>
            <a:off x="679062" y="1551274"/>
            <a:ext cx="7821737" cy="4525963"/>
          </a:xfrm>
          <a:prstGeom prst="rect">
            <a:avLst/>
          </a:prstGeom>
        </p:spPr>
        <p:txBody>
          <a:bodyPr>
            <a:normAutofit/>
          </a:bodyPr>
          <a:lstStyle/>
          <a:p>
            <a:r>
              <a:rPr lang="fr-FR" sz="2400" dirty="0" smtClean="0">
                <a:solidFill>
                  <a:srgbClr val="FFFFFF"/>
                </a:solidFill>
                <a:ea typeface="Arial" charset="0"/>
                <a:cs typeface="Calibri"/>
              </a:rPr>
              <a:t>La Bible dit que le roi </a:t>
            </a:r>
            <a:r>
              <a:rPr lang="fr-FR" sz="2400" dirty="0" err="1" smtClean="0">
                <a:solidFill>
                  <a:srgbClr val="FFFFFF"/>
                </a:solidFill>
                <a:ea typeface="Arial" charset="0"/>
                <a:cs typeface="Calibri"/>
              </a:rPr>
              <a:t>Nebucadnetsar</a:t>
            </a:r>
            <a:r>
              <a:rPr lang="fr-FR" sz="2400" dirty="0" smtClean="0">
                <a:solidFill>
                  <a:srgbClr val="FFFFFF"/>
                </a:solidFill>
                <a:ea typeface="Arial" charset="0"/>
                <a:cs typeface="Calibri"/>
              </a:rPr>
              <a:t> eut un rêve inspiré par Dieu (Daniel 2.1-6). </a:t>
            </a:r>
          </a:p>
          <a:p>
            <a:r>
              <a:rPr lang="fr-FR" sz="2400" dirty="0" smtClean="0">
                <a:solidFill>
                  <a:srgbClr val="FFFFFF"/>
                </a:solidFill>
                <a:ea typeface="Arial" charset="0"/>
                <a:cs typeface="Calibri"/>
              </a:rPr>
              <a:t>Les Babyloniens croyaient que les rêves étaient des messages divins. </a:t>
            </a:r>
          </a:p>
          <a:p>
            <a:r>
              <a:rPr lang="fr-FR" sz="2400" dirty="0" smtClean="0">
                <a:solidFill>
                  <a:srgbClr val="FFFFFF"/>
                </a:solidFill>
                <a:ea typeface="Arial" charset="0"/>
                <a:cs typeface="Calibri"/>
              </a:rPr>
              <a:t>Dieu s'intéresse également à ceux qui ne croient pas en lui.</a:t>
            </a:r>
            <a:endParaRPr lang="fr-FR" sz="2400" dirty="0">
              <a:solidFill>
                <a:srgbClr val="FFFFFF"/>
              </a:solidFill>
              <a:latin typeface="Calibri"/>
              <a:ea typeface="Arial" charset="0"/>
              <a:cs typeface="Calibri"/>
            </a:endParaRPr>
          </a:p>
        </p:txBody>
      </p:sp>
      <p:pic>
        <p:nvPicPr>
          <p:cNvPr id="2" name="Imagen 1" descr="ThinkstockPhotos-47186492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0999" y="3851838"/>
            <a:ext cx="4348213" cy="3264348"/>
          </a:xfrm>
          <a:prstGeom prst="rect">
            <a:avLst/>
          </a:prstGeom>
          <a:ln>
            <a:solidFill>
              <a:schemeClr val="bg1">
                <a:lumMod val="9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2300416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a:bodyPr>
          <a:lstStyle/>
          <a:p>
            <a:pPr>
              <a:defRPr/>
            </a:pPr>
            <a:r>
              <a:rPr lang="fr-FR" dirty="0" smtClean="0">
                <a:solidFill>
                  <a:srgbClr val="FFFFFF"/>
                </a:solidFill>
                <a:ea typeface="Arial" charset="0"/>
                <a:cs typeface="Calibri"/>
              </a:rPr>
              <a:t>Le roi ne se souvient pas du rêve</a:t>
            </a:r>
            <a:endParaRPr lang="fr-FR" dirty="0">
              <a:solidFill>
                <a:srgbClr val="FFFFFF"/>
              </a:solidFill>
              <a:latin typeface="Calibri"/>
              <a:ea typeface="Arial" charset="0"/>
              <a:cs typeface="Calibri"/>
            </a:endParaRPr>
          </a:p>
        </p:txBody>
      </p:sp>
      <p:sp>
        <p:nvSpPr>
          <p:cNvPr id="9219" name="Rectangle 3"/>
          <p:cNvSpPr>
            <a:spLocks noGrp="1" noChangeArrowheads="1"/>
          </p:cNvSpPr>
          <p:nvPr>
            <p:ph sz="half" idx="1"/>
          </p:nvPr>
        </p:nvSpPr>
        <p:spPr>
          <a:xfrm>
            <a:off x="457200" y="1654240"/>
            <a:ext cx="4393478" cy="4525963"/>
          </a:xfrm>
        </p:spPr>
        <p:txBody>
          <a:bodyPr>
            <a:noAutofit/>
          </a:bodyPr>
          <a:lstStyle/>
          <a:p>
            <a:r>
              <a:rPr lang="fr-FR" sz="2400" dirty="0" smtClean="0">
                <a:solidFill>
                  <a:srgbClr val="FFFFFF"/>
                </a:solidFill>
                <a:ea typeface="Arial" charset="0"/>
                <a:cs typeface="Calibri"/>
              </a:rPr>
              <a:t>L'incapacité de se souvenir d'un rêve était la preuve qu'il s'agissait d'un message divin. </a:t>
            </a:r>
          </a:p>
          <a:p>
            <a:r>
              <a:rPr lang="fr-FR" sz="2400" dirty="0" smtClean="0">
                <a:solidFill>
                  <a:srgbClr val="FFFFFF"/>
                </a:solidFill>
                <a:ea typeface="Arial" charset="0"/>
                <a:cs typeface="Calibri"/>
              </a:rPr>
              <a:t>Le roi appela ses conseillers, astrologues et magiciens. </a:t>
            </a:r>
          </a:p>
          <a:p>
            <a:r>
              <a:rPr lang="fr-FR" sz="2400" dirty="0" smtClean="0">
                <a:solidFill>
                  <a:srgbClr val="FFFFFF"/>
                </a:solidFill>
                <a:ea typeface="Arial" charset="0"/>
                <a:cs typeface="Calibri"/>
              </a:rPr>
              <a:t>Mais ils ne furent pas capables de révéler son rêve. </a:t>
            </a:r>
          </a:p>
          <a:p>
            <a:r>
              <a:rPr lang="fr-FR" sz="2400" dirty="0" smtClean="0">
                <a:solidFill>
                  <a:srgbClr val="FFFFFF"/>
                </a:solidFill>
                <a:ea typeface="Arial" charset="0"/>
                <a:cs typeface="Calibri"/>
              </a:rPr>
              <a:t>Alors </a:t>
            </a:r>
            <a:r>
              <a:rPr lang="fr-FR" sz="2400" dirty="0" err="1" smtClean="0">
                <a:solidFill>
                  <a:srgbClr val="FFFFFF"/>
                </a:solidFill>
                <a:ea typeface="Arial" charset="0"/>
                <a:cs typeface="Calibri"/>
              </a:rPr>
              <a:t>Nebucadnetsar</a:t>
            </a:r>
            <a:r>
              <a:rPr lang="fr-FR" sz="2400" dirty="0" smtClean="0">
                <a:solidFill>
                  <a:srgbClr val="FFFFFF"/>
                </a:solidFill>
                <a:ea typeface="Arial" charset="0"/>
                <a:cs typeface="Calibri"/>
              </a:rPr>
              <a:t> menaça de tuer tous les sages du royaume.</a:t>
            </a:r>
            <a:endParaRPr lang="fr-FR" sz="2400" dirty="0">
              <a:solidFill>
                <a:srgbClr val="FFFFFF"/>
              </a:solidFill>
              <a:latin typeface="Calibri"/>
              <a:ea typeface="Arial" charset="0"/>
              <a:cs typeface="Calibri"/>
            </a:endParaRPr>
          </a:p>
        </p:txBody>
      </p:sp>
      <p:pic>
        <p:nvPicPr>
          <p:cNvPr id="3" name="Imagen 2" descr="ThinkstockPhotos-47186500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9305" y="2040006"/>
            <a:ext cx="4307401" cy="3255888"/>
          </a:xfrm>
          <a:prstGeom prst="rect">
            <a:avLst/>
          </a:prstGeom>
          <a:ln>
            <a:solidFill>
              <a:schemeClr val="bg1">
                <a:lumMod val="9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2402201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defRPr/>
            </a:pPr>
            <a:r>
              <a:rPr lang="fr-FR" dirty="0" smtClean="0">
                <a:solidFill>
                  <a:srgbClr val="FFFFFF"/>
                </a:solidFill>
                <a:ea typeface="Arial" charset="0"/>
                <a:cs typeface="Calibri"/>
              </a:rPr>
              <a:t>Daniel demande du temps</a:t>
            </a:r>
            <a:endParaRPr lang="fr-FR" dirty="0">
              <a:solidFill>
                <a:srgbClr val="FFFFFF"/>
              </a:solidFill>
              <a:latin typeface="Calibri"/>
              <a:ea typeface="Arial" charset="0"/>
              <a:cs typeface="Calibri"/>
            </a:endParaRPr>
          </a:p>
        </p:txBody>
      </p:sp>
      <p:sp>
        <p:nvSpPr>
          <p:cNvPr id="10243" name="Rectangle 3"/>
          <p:cNvSpPr>
            <a:spLocks noGrp="1" noChangeArrowheads="1"/>
          </p:cNvSpPr>
          <p:nvPr>
            <p:ph sz="half" idx="2"/>
          </p:nvPr>
        </p:nvSpPr>
        <p:spPr>
          <a:xfrm>
            <a:off x="365125" y="1775830"/>
            <a:ext cx="4215320" cy="3709219"/>
          </a:xfrm>
          <a:prstGeom prst="rect">
            <a:avLst/>
          </a:prstGeom>
        </p:spPr>
        <p:txBody>
          <a:bodyPr>
            <a:normAutofit/>
          </a:bodyPr>
          <a:lstStyle/>
          <a:p>
            <a:r>
              <a:rPr lang="fr-FR" sz="2400" dirty="0" smtClean="0">
                <a:solidFill>
                  <a:srgbClr val="FFFFFF"/>
                </a:solidFill>
                <a:ea typeface="Arial" charset="0"/>
                <a:cs typeface="Calibri"/>
              </a:rPr>
              <a:t>Il sait que Dieu est le seul qui peut résoudre ce mystère. </a:t>
            </a:r>
          </a:p>
          <a:p>
            <a:r>
              <a:rPr lang="fr-FR" sz="2400" dirty="0" smtClean="0">
                <a:solidFill>
                  <a:srgbClr val="FFFFFF"/>
                </a:solidFill>
                <a:ea typeface="Arial" charset="0"/>
                <a:cs typeface="Calibri"/>
              </a:rPr>
              <a:t>Alors il prie avec ses amis et demande de l'aide à Dieu. </a:t>
            </a:r>
          </a:p>
          <a:p>
            <a:r>
              <a:rPr lang="fr-FR" sz="2400" dirty="0" smtClean="0">
                <a:solidFill>
                  <a:srgbClr val="FFFFFF"/>
                </a:solidFill>
                <a:ea typeface="Arial" charset="0"/>
                <a:cs typeface="Calibri"/>
              </a:rPr>
              <a:t>Dieu lui révèle le rêve et son interprétation !</a:t>
            </a:r>
            <a:endParaRPr lang="fr-FR" sz="2400" dirty="0">
              <a:solidFill>
                <a:srgbClr val="FFFFFF"/>
              </a:solidFill>
              <a:latin typeface="Calibri"/>
              <a:ea typeface="Arial" charset="0"/>
              <a:cs typeface="Calibri"/>
            </a:endParaRPr>
          </a:p>
        </p:txBody>
      </p:sp>
      <p:pic>
        <p:nvPicPr>
          <p:cNvPr id="4" name="Imagen 3" descr="ThinkstockPhotos-47186495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4335" y="1775831"/>
            <a:ext cx="4431809" cy="3207482"/>
          </a:xfrm>
          <a:prstGeom prst="rect">
            <a:avLst/>
          </a:prstGeom>
          <a:ln>
            <a:solidFill>
              <a:schemeClr val="bg1">
                <a:lumMod val="9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2943303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Imagen 3" descr="PPT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338" name="Rectangle 2"/>
          <p:cNvSpPr>
            <a:spLocks noGrp="1" noChangeArrowheads="1"/>
          </p:cNvSpPr>
          <p:nvPr>
            <p:ph type="title"/>
          </p:nvPr>
        </p:nvSpPr>
        <p:spPr>
          <a:xfrm>
            <a:off x="621534" y="274638"/>
            <a:ext cx="8065265" cy="1143000"/>
          </a:xfrm>
        </p:spPr>
        <p:txBody>
          <a:bodyPr/>
          <a:lstStyle/>
          <a:p>
            <a:pPr algn="l">
              <a:defRPr/>
            </a:pPr>
            <a:r>
              <a:rPr lang="fr-FR" dirty="0" smtClean="0">
                <a:solidFill>
                  <a:srgbClr val="FFFFFF"/>
                </a:solidFill>
                <a:ea typeface="Arial" charset="0"/>
                <a:cs typeface="Calibri"/>
              </a:rPr>
              <a:t>La tête d’or</a:t>
            </a:r>
            <a:endParaRPr lang="fr-FR" dirty="0">
              <a:solidFill>
                <a:srgbClr val="FFFFFF"/>
              </a:solidFill>
              <a:latin typeface="Calibri"/>
              <a:ea typeface="Arial" charset="0"/>
              <a:cs typeface="Calibri"/>
            </a:endParaRPr>
          </a:p>
        </p:txBody>
      </p:sp>
      <p:sp>
        <p:nvSpPr>
          <p:cNvPr id="14339" name="Rectangle 3"/>
          <p:cNvSpPr>
            <a:spLocks noGrp="1" noChangeArrowheads="1"/>
          </p:cNvSpPr>
          <p:nvPr>
            <p:ph sz="half" idx="1"/>
          </p:nvPr>
        </p:nvSpPr>
        <p:spPr>
          <a:xfrm>
            <a:off x="457198" y="1709576"/>
            <a:ext cx="6266331" cy="4281488"/>
          </a:xfrm>
        </p:spPr>
        <p:txBody>
          <a:bodyPr rtlCol="0">
            <a:normAutofit/>
          </a:bodyPr>
          <a:lstStyle/>
          <a:p>
            <a:pPr>
              <a:defRPr/>
            </a:pPr>
            <a:r>
              <a:rPr lang="fr-FR" sz="2400" dirty="0" smtClean="0">
                <a:solidFill>
                  <a:srgbClr val="FFFFFF"/>
                </a:solidFill>
                <a:ea typeface="Arial" charset="0"/>
                <a:cs typeface="Calibri"/>
              </a:rPr>
              <a:t>« C'est toi qui est la tête d'or » </a:t>
            </a:r>
          </a:p>
          <a:p>
            <a:pPr marL="0" indent="0">
              <a:buNone/>
              <a:defRPr/>
            </a:pPr>
            <a:r>
              <a:rPr lang="fr-FR" sz="2400" dirty="0" smtClean="0">
                <a:solidFill>
                  <a:srgbClr val="FFFFFF"/>
                </a:solidFill>
                <a:ea typeface="Arial" charset="0"/>
                <a:cs typeface="Calibri"/>
              </a:rPr>
              <a:t>     (Daniel 2.38) </a:t>
            </a:r>
          </a:p>
          <a:p>
            <a:pPr>
              <a:defRPr/>
            </a:pPr>
            <a:r>
              <a:rPr lang="fr-FR" sz="2400" dirty="0" smtClean="0">
                <a:solidFill>
                  <a:srgbClr val="FFFFFF"/>
                </a:solidFill>
                <a:ea typeface="Arial" charset="0"/>
                <a:cs typeface="Calibri"/>
              </a:rPr>
              <a:t>Elle représente l’Empire </a:t>
            </a:r>
            <a:r>
              <a:rPr lang="fr-FR" sz="2400" dirty="0" err="1" smtClean="0">
                <a:solidFill>
                  <a:srgbClr val="FFFFFF"/>
                </a:solidFill>
                <a:ea typeface="Arial" charset="0"/>
                <a:cs typeface="Calibri"/>
              </a:rPr>
              <a:t>néobabylonien</a:t>
            </a:r>
            <a:r>
              <a:rPr lang="fr-FR" sz="2400" dirty="0" smtClean="0">
                <a:solidFill>
                  <a:srgbClr val="FFFFFF"/>
                </a:solidFill>
                <a:ea typeface="Arial" charset="0"/>
                <a:cs typeface="Calibri"/>
              </a:rPr>
              <a:t> </a:t>
            </a:r>
          </a:p>
          <a:p>
            <a:pPr marL="0" indent="0">
              <a:buNone/>
              <a:defRPr/>
            </a:pPr>
            <a:r>
              <a:rPr lang="fr-FR" sz="2400" dirty="0" smtClean="0">
                <a:solidFill>
                  <a:srgbClr val="FFFFFF"/>
                </a:solidFill>
                <a:ea typeface="Arial" charset="0"/>
                <a:cs typeface="Calibri"/>
              </a:rPr>
              <a:t>     (905-539 av. J.-C.). </a:t>
            </a:r>
          </a:p>
          <a:p>
            <a:pPr>
              <a:defRPr/>
            </a:pPr>
            <a:r>
              <a:rPr lang="fr-FR" sz="2400" dirty="0" smtClean="0">
                <a:solidFill>
                  <a:srgbClr val="FFFFFF"/>
                </a:solidFill>
                <a:ea typeface="Arial" charset="0"/>
                <a:cs typeface="Calibri"/>
              </a:rPr>
              <a:t>L'or était très employé parmi les babyloniens. </a:t>
            </a:r>
          </a:p>
          <a:p>
            <a:pPr>
              <a:defRPr/>
            </a:pPr>
            <a:r>
              <a:rPr lang="fr-FR" sz="2400" dirty="0" smtClean="0">
                <a:solidFill>
                  <a:srgbClr val="FFFFFF"/>
                </a:solidFill>
                <a:ea typeface="Arial" charset="0"/>
                <a:cs typeface="Calibri"/>
              </a:rPr>
              <a:t>De la même manière que l'or est le meilleur des métaux, ce règne sera grandiose. </a:t>
            </a:r>
            <a:endParaRPr lang="fr-FR" sz="2400" dirty="0">
              <a:solidFill>
                <a:srgbClr val="FFFFFF"/>
              </a:solidFill>
              <a:latin typeface="Calibri"/>
              <a:ea typeface="Arial" charset="0"/>
              <a:cs typeface="Calibri"/>
            </a:endParaRPr>
          </a:p>
        </p:txBody>
      </p:sp>
      <p:sp>
        <p:nvSpPr>
          <p:cNvPr id="7" name="Marcador de pie de página 3"/>
          <p:cNvSpPr>
            <a:spLocks noGrp="1"/>
          </p:cNvSpPr>
          <p:nvPr>
            <p:ph type="ftr" sz="quarter" idx="11"/>
          </p:nvPr>
        </p:nvSpPr>
        <p:spPr>
          <a:xfrm>
            <a:off x="1762212"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2876830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Imagen 3" descr="PPT1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362" name="Rectangle 2"/>
          <p:cNvSpPr>
            <a:spLocks noGrp="1" noChangeArrowheads="1"/>
          </p:cNvSpPr>
          <p:nvPr>
            <p:ph type="title"/>
          </p:nvPr>
        </p:nvSpPr>
        <p:spPr/>
        <p:txBody>
          <a:bodyPr/>
          <a:lstStyle/>
          <a:p>
            <a:pPr algn="l">
              <a:defRPr/>
            </a:pPr>
            <a:r>
              <a:rPr lang="fr-FR" dirty="0" smtClean="0">
                <a:solidFill>
                  <a:srgbClr val="FFFFFF"/>
                </a:solidFill>
                <a:ea typeface="Arial" charset="0"/>
                <a:cs typeface="Calibri"/>
              </a:rPr>
              <a:t>La poitrine et bras d’argent</a:t>
            </a:r>
            <a:endParaRPr lang="fr-FR" dirty="0">
              <a:solidFill>
                <a:srgbClr val="FFFFFF"/>
              </a:solidFill>
              <a:latin typeface="Calibri"/>
              <a:ea typeface="Arial" charset="0"/>
              <a:cs typeface="Calibri"/>
            </a:endParaRPr>
          </a:p>
        </p:txBody>
      </p:sp>
      <p:sp>
        <p:nvSpPr>
          <p:cNvPr id="15363" name="Rectangle 3"/>
          <p:cNvSpPr>
            <a:spLocks noGrp="1" noChangeArrowheads="1"/>
          </p:cNvSpPr>
          <p:nvPr>
            <p:ph sz="half" idx="2"/>
          </p:nvPr>
        </p:nvSpPr>
        <p:spPr>
          <a:xfrm>
            <a:off x="365125" y="1600200"/>
            <a:ext cx="5508550" cy="4525963"/>
          </a:xfrm>
          <a:prstGeom prst="rect">
            <a:avLst/>
          </a:prstGeom>
        </p:spPr>
        <p:txBody>
          <a:bodyPr>
            <a:noAutofit/>
          </a:bodyPr>
          <a:lstStyle/>
          <a:p>
            <a:r>
              <a:rPr lang="fr-FR" altLang="ja-JP" sz="2400" dirty="0" smtClean="0">
                <a:solidFill>
                  <a:srgbClr val="FFFFFF"/>
                </a:solidFill>
                <a:ea typeface="Arial" charset="0"/>
                <a:cs typeface="Calibri"/>
              </a:rPr>
              <a:t>« Après toi, il s'élèvera un autre royaume, moindre que le tien...» (Daniel 2.39)</a:t>
            </a:r>
          </a:p>
          <a:p>
            <a:r>
              <a:rPr lang="fr-FR" altLang="ja-JP" sz="2400" dirty="0" smtClean="0">
                <a:solidFill>
                  <a:srgbClr val="FFFFFF"/>
                </a:solidFill>
                <a:ea typeface="Arial" charset="0"/>
                <a:cs typeface="Calibri"/>
              </a:rPr>
              <a:t>Elle représente l’Empire </a:t>
            </a:r>
            <a:r>
              <a:rPr lang="fr-FR" altLang="ja-JP" sz="2400" dirty="0" err="1" smtClean="0">
                <a:solidFill>
                  <a:srgbClr val="FFFFFF"/>
                </a:solidFill>
                <a:ea typeface="Arial" charset="0"/>
                <a:cs typeface="Calibri"/>
              </a:rPr>
              <a:t>médoperse</a:t>
            </a:r>
            <a:r>
              <a:rPr lang="fr-FR" altLang="ja-JP" sz="2400" dirty="0" smtClean="0">
                <a:solidFill>
                  <a:srgbClr val="FFFFFF"/>
                </a:solidFill>
                <a:ea typeface="Arial" charset="0"/>
                <a:cs typeface="Calibri"/>
              </a:rPr>
              <a:t> (539-331 av. J.-C.).</a:t>
            </a:r>
          </a:p>
          <a:p>
            <a:r>
              <a:rPr lang="fr-FR" altLang="ja-JP" sz="2400" dirty="0" smtClean="0">
                <a:solidFill>
                  <a:srgbClr val="FFFFFF"/>
                </a:solidFill>
                <a:ea typeface="Arial" charset="0"/>
                <a:cs typeface="Calibri"/>
              </a:rPr>
              <a:t>Pour eux, l'argent était le métal principal pour les transactions financières.</a:t>
            </a:r>
            <a:br>
              <a:rPr lang="fr-FR" altLang="ja-JP" sz="2400" dirty="0" smtClean="0">
                <a:solidFill>
                  <a:srgbClr val="FFFFFF"/>
                </a:solidFill>
                <a:ea typeface="Arial" charset="0"/>
                <a:cs typeface="Calibri"/>
              </a:rPr>
            </a:br>
            <a:endParaRPr lang="fr-FR" sz="2400" dirty="0" smtClean="0">
              <a:solidFill>
                <a:srgbClr val="FFFFFF"/>
              </a:solidFill>
              <a:latin typeface="Calibri"/>
              <a:ea typeface="Arial" charset="0"/>
              <a:cs typeface="Calibri"/>
            </a:endParaRPr>
          </a:p>
        </p:txBody>
      </p:sp>
      <p:sp>
        <p:nvSpPr>
          <p:cNvPr id="7" name="Marcador de pie de página 3"/>
          <p:cNvSpPr>
            <a:spLocks noGrp="1"/>
          </p:cNvSpPr>
          <p:nvPr>
            <p:ph type="ftr" sz="quarter" idx="11"/>
          </p:nvPr>
        </p:nvSpPr>
        <p:spPr>
          <a:xfrm>
            <a:off x="1762212"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10478455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descr="PPT1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6386" name="Rectangle 2"/>
          <p:cNvSpPr>
            <a:spLocks noGrp="1" noChangeArrowheads="1"/>
          </p:cNvSpPr>
          <p:nvPr>
            <p:ph type="title"/>
          </p:nvPr>
        </p:nvSpPr>
        <p:spPr>
          <a:xfrm>
            <a:off x="716116" y="274638"/>
            <a:ext cx="7970683" cy="1143000"/>
          </a:xfrm>
        </p:spPr>
        <p:txBody>
          <a:bodyPr/>
          <a:lstStyle/>
          <a:p>
            <a:pPr algn="l">
              <a:defRPr/>
            </a:pPr>
            <a:r>
              <a:rPr lang="fr-FR" dirty="0" smtClean="0">
                <a:solidFill>
                  <a:srgbClr val="FFFFFF"/>
                </a:solidFill>
                <a:ea typeface="Arial" charset="0"/>
                <a:cs typeface="Calibri"/>
              </a:rPr>
              <a:t>Le ventre de bronze</a:t>
            </a:r>
            <a:endParaRPr lang="fr-FR" dirty="0">
              <a:solidFill>
                <a:srgbClr val="FFFFFF"/>
              </a:solidFill>
              <a:latin typeface="Calibri"/>
              <a:ea typeface="Arial" charset="0"/>
              <a:cs typeface="Calibri"/>
            </a:endParaRPr>
          </a:p>
        </p:txBody>
      </p:sp>
      <p:sp>
        <p:nvSpPr>
          <p:cNvPr id="16387" name="Rectangle 3"/>
          <p:cNvSpPr>
            <a:spLocks noGrp="1" noChangeArrowheads="1"/>
          </p:cNvSpPr>
          <p:nvPr>
            <p:ph sz="half" idx="1"/>
          </p:nvPr>
        </p:nvSpPr>
        <p:spPr>
          <a:xfrm>
            <a:off x="457198" y="1600200"/>
            <a:ext cx="6438453" cy="4525963"/>
          </a:xfrm>
        </p:spPr>
        <p:txBody>
          <a:bodyPr>
            <a:normAutofit/>
          </a:bodyPr>
          <a:lstStyle/>
          <a:p>
            <a:r>
              <a:rPr lang="fr-FR" altLang="ja-JP" sz="2400" dirty="0" smtClean="0">
                <a:solidFill>
                  <a:srgbClr val="FFFFFF"/>
                </a:solidFill>
                <a:ea typeface="Arial" charset="0"/>
                <a:cs typeface="Calibri"/>
              </a:rPr>
              <a:t>« Puis un troisième royaume, qui sera d'airain, et qui dominera sur toute la terre. » </a:t>
            </a:r>
          </a:p>
          <a:p>
            <a:pPr marL="0" indent="0">
              <a:buNone/>
            </a:pPr>
            <a:r>
              <a:rPr lang="fr-FR" altLang="ja-JP" sz="2400" dirty="0" smtClean="0">
                <a:solidFill>
                  <a:srgbClr val="FFFFFF"/>
                </a:solidFill>
                <a:ea typeface="Arial" charset="0"/>
                <a:cs typeface="Calibri"/>
              </a:rPr>
              <a:t>     (Daniel 2.39)</a:t>
            </a:r>
          </a:p>
          <a:p>
            <a:r>
              <a:rPr lang="fr-FR" altLang="ja-JP" sz="2400" dirty="0" smtClean="0">
                <a:solidFill>
                  <a:srgbClr val="FFFFFF"/>
                </a:solidFill>
                <a:ea typeface="Arial" charset="0"/>
                <a:cs typeface="Calibri"/>
              </a:rPr>
              <a:t>Il représente l’Empire grec (331-168 av. J.-C.).</a:t>
            </a:r>
          </a:p>
          <a:p>
            <a:r>
              <a:rPr lang="fr-FR" altLang="ja-JP" sz="2400" dirty="0" smtClean="0">
                <a:solidFill>
                  <a:srgbClr val="FFFFFF"/>
                </a:solidFill>
                <a:ea typeface="Arial" charset="0"/>
                <a:cs typeface="Calibri"/>
              </a:rPr>
              <a:t>L'armée grecque utilisait des armure de bronze.</a:t>
            </a:r>
            <a:endParaRPr lang="fr-FR" sz="2400" dirty="0">
              <a:solidFill>
                <a:srgbClr val="FFFFFF"/>
              </a:solidFill>
              <a:latin typeface="Calibri"/>
              <a:ea typeface="Arial" charset="0"/>
              <a:cs typeface="Calibri"/>
            </a:endParaRPr>
          </a:p>
        </p:txBody>
      </p:sp>
      <p:sp>
        <p:nvSpPr>
          <p:cNvPr id="6" name="Marcador de pie de página 3"/>
          <p:cNvSpPr>
            <a:spLocks noGrp="1"/>
          </p:cNvSpPr>
          <p:nvPr>
            <p:ph type="ftr" sz="quarter" idx="11"/>
          </p:nvPr>
        </p:nvSpPr>
        <p:spPr>
          <a:xfrm>
            <a:off x="1762212"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19355737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descr="PPT1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7410" name="Rectangle 2"/>
          <p:cNvSpPr>
            <a:spLocks noGrp="1" noChangeArrowheads="1"/>
          </p:cNvSpPr>
          <p:nvPr>
            <p:ph type="title"/>
          </p:nvPr>
        </p:nvSpPr>
        <p:spPr>
          <a:xfrm>
            <a:off x="716116" y="274638"/>
            <a:ext cx="7970683" cy="1143000"/>
          </a:xfrm>
        </p:spPr>
        <p:txBody>
          <a:bodyPr/>
          <a:lstStyle/>
          <a:p>
            <a:pPr algn="l">
              <a:defRPr/>
            </a:pPr>
            <a:r>
              <a:rPr lang="fr-FR" dirty="0" smtClean="0">
                <a:solidFill>
                  <a:srgbClr val="FFFFFF"/>
                </a:solidFill>
                <a:ea typeface="Arial" charset="0"/>
                <a:cs typeface="Calibri"/>
              </a:rPr>
              <a:t>Les jambes de fer</a:t>
            </a:r>
            <a:endParaRPr lang="fr-FR" dirty="0">
              <a:solidFill>
                <a:srgbClr val="FFFFFF"/>
              </a:solidFill>
              <a:latin typeface="Calibri"/>
              <a:ea typeface="Arial" charset="0"/>
              <a:cs typeface="Calibri"/>
            </a:endParaRPr>
          </a:p>
        </p:txBody>
      </p:sp>
      <p:sp>
        <p:nvSpPr>
          <p:cNvPr id="17411" name="Rectangle 3"/>
          <p:cNvSpPr>
            <a:spLocks noGrp="1" noChangeArrowheads="1"/>
          </p:cNvSpPr>
          <p:nvPr>
            <p:ph sz="half" idx="1"/>
          </p:nvPr>
        </p:nvSpPr>
        <p:spPr>
          <a:xfrm>
            <a:off x="457199" y="1600200"/>
            <a:ext cx="6234057" cy="4525963"/>
          </a:xfrm>
        </p:spPr>
        <p:txBody>
          <a:bodyPr>
            <a:noAutofit/>
          </a:bodyPr>
          <a:lstStyle/>
          <a:p>
            <a:r>
              <a:rPr lang="fr-FR" altLang="ja-JP" sz="2400" dirty="0" smtClean="0">
                <a:solidFill>
                  <a:srgbClr val="FFFFFF"/>
                </a:solidFill>
                <a:ea typeface="Arial" charset="0"/>
                <a:cs typeface="Calibri"/>
              </a:rPr>
              <a:t>« Il y aura un quatrième royaume, fort comme du fer; de même que le fer brise et rompt tout, il brisera et rompra tout, comme le fer qui met tout en pièces. » (Daniel 2.40)</a:t>
            </a:r>
          </a:p>
          <a:p>
            <a:r>
              <a:rPr lang="fr-FR" altLang="ja-JP" sz="2400" dirty="0" smtClean="0">
                <a:solidFill>
                  <a:srgbClr val="FFFFFF"/>
                </a:solidFill>
                <a:ea typeface="Arial" charset="0"/>
                <a:cs typeface="Calibri"/>
              </a:rPr>
              <a:t>Elles représentent l’Empire romain </a:t>
            </a:r>
          </a:p>
          <a:p>
            <a:pPr marL="0" indent="0">
              <a:buNone/>
            </a:pPr>
            <a:r>
              <a:rPr lang="fr-FR" altLang="ja-JP" sz="2400" dirty="0" smtClean="0">
                <a:solidFill>
                  <a:srgbClr val="FFFFFF"/>
                </a:solidFill>
                <a:ea typeface="Arial" charset="0"/>
                <a:cs typeface="Calibri"/>
              </a:rPr>
              <a:t>     (168 - 476 av. J.-C.).</a:t>
            </a:r>
          </a:p>
          <a:p>
            <a:r>
              <a:rPr lang="fr-FR" altLang="ja-JP" sz="2400" dirty="0" smtClean="0">
                <a:solidFill>
                  <a:srgbClr val="FFFFFF"/>
                </a:solidFill>
                <a:ea typeface="Arial" charset="0"/>
                <a:cs typeface="Calibri"/>
              </a:rPr>
              <a:t>L'Empire romain fut peut-être l'une des institutions les mieux organisées de l'histoire.</a:t>
            </a:r>
            <a:r>
              <a:rPr lang="en-US" altLang="ja-JP" sz="2400" dirty="0">
                <a:solidFill>
                  <a:srgbClr val="FFFFFF"/>
                </a:solidFill>
                <a:ea typeface="Arial" charset="0"/>
                <a:cs typeface="Calibri"/>
              </a:rPr>
              <a:t/>
            </a:r>
            <a:br>
              <a:rPr lang="en-US" altLang="ja-JP" sz="2400" dirty="0">
                <a:solidFill>
                  <a:srgbClr val="FFFFFF"/>
                </a:solidFill>
                <a:ea typeface="Arial" charset="0"/>
                <a:cs typeface="Calibri"/>
              </a:rPr>
            </a:br>
            <a:endParaRPr lang="en-US" sz="2400" dirty="0">
              <a:solidFill>
                <a:srgbClr val="FFFFFF"/>
              </a:solidFill>
              <a:latin typeface="Calibri"/>
              <a:ea typeface="Arial" charset="0"/>
              <a:cs typeface="Calibri"/>
            </a:endParaRPr>
          </a:p>
        </p:txBody>
      </p:sp>
      <p:sp>
        <p:nvSpPr>
          <p:cNvPr id="7" name="Marcador de pie de página 3"/>
          <p:cNvSpPr>
            <a:spLocks noGrp="1"/>
          </p:cNvSpPr>
          <p:nvPr>
            <p:ph type="ftr" sz="quarter" idx="11"/>
          </p:nvPr>
        </p:nvSpPr>
        <p:spPr>
          <a:xfrm>
            <a:off x="1762212"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38639952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descr="PPT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8434" name="Rectangle 2"/>
          <p:cNvSpPr>
            <a:spLocks noGrp="1" noChangeArrowheads="1"/>
          </p:cNvSpPr>
          <p:nvPr>
            <p:ph type="title"/>
          </p:nvPr>
        </p:nvSpPr>
        <p:spPr>
          <a:xfrm>
            <a:off x="702602" y="274638"/>
            <a:ext cx="7903125" cy="1143000"/>
          </a:xfrm>
        </p:spPr>
        <p:txBody>
          <a:bodyPr/>
          <a:lstStyle/>
          <a:p>
            <a:pPr algn="l">
              <a:defRPr/>
            </a:pPr>
            <a:r>
              <a:rPr lang="fr-FR" dirty="0" smtClean="0">
                <a:solidFill>
                  <a:srgbClr val="FFFFFF"/>
                </a:solidFill>
                <a:ea typeface="Arial" charset="0"/>
                <a:cs typeface="Calibri"/>
              </a:rPr>
              <a:t>Les pieds de fer et d’argile</a:t>
            </a:r>
            <a:endParaRPr lang="fr-FR" dirty="0">
              <a:solidFill>
                <a:srgbClr val="FFFFFF"/>
              </a:solidFill>
              <a:latin typeface="Calibri"/>
              <a:ea typeface="Arial" charset="0"/>
              <a:cs typeface="Calibri"/>
            </a:endParaRPr>
          </a:p>
        </p:txBody>
      </p:sp>
      <p:sp>
        <p:nvSpPr>
          <p:cNvPr id="12" name="Rectangle 3"/>
          <p:cNvSpPr>
            <a:spLocks noGrp="1" noChangeArrowheads="1"/>
          </p:cNvSpPr>
          <p:nvPr>
            <p:ph sz="half" idx="1"/>
          </p:nvPr>
        </p:nvSpPr>
        <p:spPr>
          <a:xfrm>
            <a:off x="459385" y="1607583"/>
            <a:ext cx="7124755" cy="4525963"/>
          </a:xfrm>
        </p:spPr>
        <p:txBody>
          <a:bodyPr>
            <a:noAutofit/>
          </a:bodyPr>
          <a:lstStyle/>
          <a:p>
            <a:r>
              <a:rPr lang="fr-FR" altLang="ja-JP" sz="2400" dirty="0" smtClean="0">
                <a:solidFill>
                  <a:srgbClr val="FFFFFF"/>
                </a:solidFill>
                <a:ea typeface="Arial" charset="0"/>
                <a:cs typeface="Calibri"/>
              </a:rPr>
              <a:t>« Et comme tu as vu les pieds et les orteils en partie d'argile de potier et en partie de fer, ce royaume sera divisé; mais il y aura en lui quelque chose de la force du fer, parce que tu as vu le fer mêlé avec l'argile. Et comme les doigts des pieds étaient en partie de fer et en partie d'argile, ce royaume sera en partie fort et en partie fragile. » (Daniel 2.41-42)</a:t>
            </a:r>
          </a:p>
          <a:p>
            <a:r>
              <a:rPr lang="fr-FR" altLang="ja-JP" sz="2400" dirty="0" smtClean="0">
                <a:solidFill>
                  <a:srgbClr val="FFFFFF"/>
                </a:solidFill>
                <a:ea typeface="Arial" charset="0"/>
                <a:cs typeface="Calibri"/>
              </a:rPr>
              <a:t>Ils représentent l'organisation postérieure du monde : </a:t>
            </a:r>
          </a:p>
          <a:p>
            <a:r>
              <a:rPr lang="fr-FR" altLang="ja-JP" sz="2400" dirty="0" smtClean="0">
                <a:solidFill>
                  <a:srgbClr val="FFFFFF"/>
                </a:solidFill>
                <a:ea typeface="Arial" charset="0"/>
                <a:cs typeface="Calibri"/>
              </a:rPr>
              <a:t>Les tribus barbares</a:t>
            </a:r>
          </a:p>
          <a:p>
            <a:r>
              <a:rPr lang="fr-FR" altLang="ja-JP" sz="2400" dirty="0" smtClean="0">
                <a:solidFill>
                  <a:srgbClr val="FFFFFF"/>
                </a:solidFill>
                <a:ea typeface="Arial" charset="0"/>
                <a:cs typeface="Calibri"/>
              </a:rPr>
              <a:t>Les pays européens</a:t>
            </a:r>
            <a:endParaRPr lang="fr-FR" altLang="ja-JP" sz="2400" dirty="0">
              <a:solidFill>
                <a:srgbClr val="FFFFFF"/>
              </a:solidFill>
              <a:ea typeface="Arial" charset="0"/>
              <a:cs typeface="Calibri"/>
            </a:endParaRPr>
          </a:p>
        </p:txBody>
      </p:sp>
      <p:sp>
        <p:nvSpPr>
          <p:cNvPr id="6" name="Marcador de pie de página 3"/>
          <p:cNvSpPr>
            <a:spLocks noGrp="1"/>
          </p:cNvSpPr>
          <p:nvPr>
            <p:ph type="ftr" sz="quarter" idx="11"/>
          </p:nvPr>
        </p:nvSpPr>
        <p:spPr>
          <a:xfrm>
            <a:off x="1762212"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2791618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fr-FR" sz="4800" dirty="0" smtClean="0">
                <a:solidFill>
                  <a:schemeClr val="bg1"/>
                </a:solidFill>
              </a:rPr>
              <a:t>Un nouvel ordre mondial ?</a:t>
            </a:r>
            <a:endParaRPr lang="fr-FR"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err="1">
                <a:solidFill>
                  <a:srgbClr val="FFFFFF"/>
                </a:solidFill>
              </a:rPr>
              <a:t>Sujet</a:t>
            </a:r>
            <a:r>
              <a:rPr lang="en-US" dirty="0">
                <a:solidFill>
                  <a:srgbClr val="FFFFFF"/>
                </a:solidFill>
              </a:rPr>
              <a:t> 10</a:t>
            </a: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9033" y="1387646"/>
            <a:ext cx="2332421" cy="2332421"/>
          </a:xfrm>
          <a:prstGeom prst="rect">
            <a:avLst/>
          </a:prstGeom>
        </p:spPr>
      </p:pic>
    </p:spTree>
    <p:extLst>
      <p:ext uri="{BB962C8B-B14F-4D97-AF65-F5344CB8AC3E}">
        <p14:creationId xmlns:p14="http://schemas.microsoft.com/office/powerpoint/2010/main" val="37318596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Marcador de texto 5"/>
          <p:cNvSpPr>
            <a:spLocks noGrp="1"/>
          </p:cNvSpPr>
          <p:nvPr>
            <p:ph type="body" sz="half" idx="2"/>
          </p:nvPr>
        </p:nvSpPr>
        <p:spPr>
          <a:xfrm>
            <a:off x="502430" y="1823874"/>
            <a:ext cx="6812769" cy="3687762"/>
          </a:xfrm>
        </p:spPr>
        <p:txBody>
          <a:bodyPr>
            <a:normAutofit/>
          </a:bodyPr>
          <a:lstStyle/>
          <a:p>
            <a:pPr marL="285750" indent="-285750">
              <a:buFont typeface="Arial" charset="0"/>
              <a:buChar char="•"/>
            </a:pPr>
            <a:r>
              <a:rPr lang="fr-FR" sz="2400" dirty="0" smtClean="0">
                <a:solidFill>
                  <a:srgbClr val="FFFFFF"/>
                </a:solidFill>
                <a:ea typeface="Arial" charset="0"/>
                <a:cs typeface="Calibri"/>
              </a:rPr>
              <a:t>Aujourd’hui, le monde est composé de pays pauvres et riches.</a:t>
            </a:r>
          </a:p>
          <a:p>
            <a:pPr marL="285750" indent="-285750">
              <a:buFont typeface="Arial" charset="0"/>
              <a:buChar char="•"/>
            </a:pPr>
            <a:r>
              <a:rPr lang="fr-FR" sz="2400" dirty="0" smtClean="0">
                <a:solidFill>
                  <a:srgbClr val="FFFFFF"/>
                </a:solidFill>
                <a:ea typeface="Arial" charset="0"/>
                <a:cs typeface="Calibri"/>
              </a:rPr>
              <a:t>Les désaccords et le manque d'harmonie sont des caractéristiques importantes de notre planète.</a:t>
            </a:r>
            <a:endParaRPr lang="fr-FR" sz="2400" dirty="0">
              <a:solidFill>
                <a:srgbClr val="FFFFFF"/>
              </a:solidFill>
              <a:latin typeface="Calibri"/>
              <a:ea typeface="Arial" charset="0"/>
              <a:cs typeface="Calibri"/>
            </a:endParaRPr>
          </a:p>
        </p:txBody>
      </p:sp>
      <p:sp>
        <p:nvSpPr>
          <p:cNvPr id="11" name="Rectangle 2"/>
          <p:cNvSpPr txBox="1">
            <a:spLocks noChangeArrowheads="1"/>
          </p:cNvSpPr>
          <p:nvPr/>
        </p:nvSpPr>
        <p:spPr>
          <a:xfrm>
            <a:off x="702602" y="274638"/>
            <a:ext cx="7903125" cy="114300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000" b="1" kern="1200">
                <a:solidFill>
                  <a:schemeClr val="tx1"/>
                </a:solidFill>
                <a:latin typeface="+mj-lt"/>
                <a:ea typeface="+mj-ea"/>
                <a:cs typeface="+mj-cs"/>
              </a:defRPr>
            </a:lvl1pPr>
          </a:lstStyle>
          <a:p>
            <a:pPr>
              <a:defRPr/>
            </a:pPr>
            <a:r>
              <a:rPr lang="fr-FR" sz="4400" b="0" dirty="0" smtClean="0">
                <a:solidFill>
                  <a:srgbClr val="FFFFFF"/>
                </a:solidFill>
                <a:cs typeface="Calibri"/>
              </a:rPr>
              <a:t>Un monde divisé</a:t>
            </a:r>
            <a:endParaRPr lang="fr-FR" sz="4400" b="0" dirty="0">
              <a:solidFill>
                <a:srgbClr val="FFFFFF"/>
              </a:solidFill>
              <a:latin typeface="Calibri"/>
              <a:ea typeface="Arial" charset="0"/>
              <a:cs typeface="Calibri"/>
            </a:endParaRPr>
          </a:p>
        </p:txBody>
      </p:sp>
      <p:pic>
        <p:nvPicPr>
          <p:cNvPr id="5" name="Imagen 4" descr="map_europ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7654" y="3474293"/>
            <a:ext cx="3228080" cy="2956117"/>
          </a:xfrm>
          <a:prstGeom prst="rect">
            <a:avLst/>
          </a:prstGeom>
        </p:spPr>
      </p:pic>
      <p:sp>
        <p:nvSpPr>
          <p:cNvPr id="7" name="Marcador de pie de página 3"/>
          <p:cNvSpPr>
            <a:spLocks noGrp="1"/>
          </p:cNvSpPr>
          <p:nvPr>
            <p:ph type="ftr" sz="quarter" idx="11"/>
          </p:nvPr>
        </p:nvSpPr>
        <p:spPr>
          <a:xfrm>
            <a:off x="1762212"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1871556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Imagen 1" descr="PPT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491485" y="497822"/>
            <a:ext cx="5372564" cy="1538092"/>
          </a:xfrm>
        </p:spPr>
        <p:txBody>
          <a:bodyPr/>
          <a:lstStyle/>
          <a:p>
            <a:pPr>
              <a:defRPr/>
            </a:pPr>
            <a:r>
              <a:rPr lang="fr-FR" sz="4400" b="0" dirty="0" smtClean="0">
                <a:solidFill>
                  <a:srgbClr val="FFFFFF"/>
                </a:solidFill>
                <a:cs typeface="Calibri"/>
              </a:rPr>
              <a:t>Une courte histoire </a:t>
            </a:r>
            <a:br>
              <a:rPr lang="fr-FR" sz="4400" b="0" dirty="0" smtClean="0">
                <a:solidFill>
                  <a:srgbClr val="FFFFFF"/>
                </a:solidFill>
                <a:cs typeface="Calibri"/>
              </a:rPr>
            </a:br>
            <a:r>
              <a:rPr lang="fr-FR" sz="4400" b="0" dirty="0" smtClean="0">
                <a:solidFill>
                  <a:srgbClr val="FFFFFF"/>
                </a:solidFill>
                <a:cs typeface="Calibri"/>
              </a:rPr>
              <a:t>du monde</a:t>
            </a:r>
            <a:endParaRPr lang="fr-FR" sz="4400" b="0" dirty="0">
              <a:solidFill>
                <a:srgbClr val="FFFFFF"/>
              </a:solidFill>
              <a:latin typeface="Calibri"/>
              <a:cs typeface="Calibri"/>
            </a:endParaRPr>
          </a:p>
        </p:txBody>
      </p:sp>
      <p:sp>
        <p:nvSpPr>
          <p:cNvPr id="6" name="Marcador de texto 5"/>
          <p:cNvSpPr>
            <a:spLocks noGrp="1"/>
          </p:cNvSpPr>
          <p:nvPr>
            <p:ph type="body" sz="half" idx="2"/>
          </p:nvPr>
        </p:nvSpPr>
        <p:spPr>
          <a:xfrm>
            <a:off x="352487" y="2347288"/>
            <a:ext cx="6575438" cy="3687763"/>
          </a:xfrm>
        </p:spPr>
        <p:txBody>
          <a:bodyPr/>
          <a:lstStyle/>
          <a:p>
            <a:pPr marL="285750" indent="-285750">
              <a:buFont typeface="Arial" charset="0"/>
              <a:buChar char="•"/>
            </a:pPr>
            <a:r>
              <a:rPr lang="fr-FR" sz="2400" dirty="0" smtClean="0">
                <a:solidFill>
                  <a:srgbClr val="FFFFFF"/>
                </a:solidFill>
                <a:ea typeface="Arial" charset="0"/>
                <a:cs typeface="Calibri"/>
              </a:rPr>
              <a:t>Tête d'or : </a:t>
            </a:r>
            <a:r>
              <a:rPr lang="fr-FR" sz="2400" b="1" dirty="0" smtClean="0">
                <a:solidFill>
                  <a:srgbClr val="FFFF00"/>
                </a:solidFill>
                <a:ea typeface="Arial" charset="0"/>
                <a:cs typeface="Calibri"/>
              </a:rPr>
              <a:t>Empire babylonien</a:t>
            </a:r>
          </a:p>
          <a:p>
            <a:pPr marL="285750" indent="-285750">
              <a:buFont typeface="Arial" charset="0"/>
              <a:buChar char="•"/>
            </a:pPr>
            <a:r>
              <a:rPr lang="fr-FR" sz="2400" dirty="0" smtClean="0">
                <a:solidFill>
                  <a:srgbClr val="FFFFFF"/>
                </a:solidFill>
                <a:ea typeface="Arial" charset="0"/>
                <a:cs typeface="Calibri"/>
              </a:rPr>
              <a:t>Poitrine et bras d'argent : </a:t>
            </a:r>
            <a:r>
              <a:rPr lang="fr-FR" sz="2400" b="1" dirty="0" smtClean="0">
                <a:solidFill>
                  <a:srgbClr val="FFFF00"/>
                </a:solidFill>
                <a:ea typeface="Arial" charset="0"/>
                <a:cs typeface="Calibri"/>
              </a:rPr>
              <a:t>Empire médo-perse</a:t>
            </a:r>
          </a:p>
          <a:p>
            <a:pPr marL="285750" indent="-285750">
              <a:buFont typeface="Arial" charset="0"/>
              <a:buChar char="•"/>
            </a:pPr>
            <a:r>
              <a:rPr lang="fr-FR" sz="2400" dirty="0" smtClean="0">
                <a:solidFill>
                  <a:srgbClr val="FFFFFF"/>
                </a:solidFill>
                <a:ea typeface="Arial" charset="0"/>
                <a:cs typeface="Calibri"/>
              </a:rPr>
              <a:t>Vendre de bronze : </a:t>
            </a:r>
            <a:r>
              <a:rPr lang="fr-FR" sz="2400" b="1" dirty="0" smtClean="0">
                <a:solidFill>
                  <a:srgbClr val="FFFF00"/>
                </a:solidFill>
                <a:ea typeface="Arial" charset="0"/>
                <a:cs typeface="Calibri"/>
              </a:rPr>
              <a:t>Grèce</a:t>
            </a:r>
          </a:p>
          <a:p>
            <a:pPr marL="285750" indent="-285750">
              <a:buFont typeface="Arial" charset="0"/>
              <a:buChar char="•"/>
            </a:pPr>
            <a:r>
              <a:rPr lang="fr-FR" sz="2400" dirty="0" smtClean="0">
                <a:solidFill>
                  <a:srgbClr val="FFFFFF"/>
                </a:solidFill>
                <a:ea typeface="Arial" charset="0"/>
                <a:cs typeface="Calibri"/>
              </a:rPr>
              <a:t>Jambes de fer : </a:t>
            </a:r>
            <a:r>
              <a:rPr lang="fr-FR" sz="2400" b="1" dirty="0" smtClean="0">
                <a:solidFill>
                  <a:srgbClr val="FFFF00"/>
                </a:solidFill>
                <a:ea typeface="Arial" charset="0"/>
                <a:cs typeface="Calibri"/>
              </a:rPr>
              <a:t>Rome</a:t>
            </a:r>
          </a:p>
          <a:p>
            <a:pPr marL="285750" indent="-285750">
              <a:buFont typeface="Arial" charset="0"/>
              <a:buChar char="•"/>
            </a:pPr>
            <a:r>
              <a:rPr lang="fr-FR" sz="2400" dirty="0" smtClean="0">
                <a:solidFill>
                  <a:srgbClr val="FFFFFF"/>
                </a:solidFill>
                <a:ea typeface="Arial" charset="0"/>
                <a:cs typeface="Calibri"/>
              </a:rPr>
              <a:t>Pieds de fer et d'argile : </a:t>
            </a:r>
            <a:r>
              <a:rPr lang="fr-FR" sz="2400" b="1" dirty="0" smtClean="0">
                <a:solidFill>
                  <a:srgbClr val="FFFF00"/>
                </a:solidFill>
                <a:ea typeface="Arial" charset="0"/>
                <a:cs typeface="Calibri"/>
              </a:rPr>
              <a:t>les pays européens</a:t>
            </a:r>
            <a:endParaRPr lang="fr-FR" sz="2400" b="1" dirty="0">
              <a:solidFill>
                <a:srgbClr val="FFFF00"/>
              </a:solidFill>
              <a:latin typeface="Calibri"/>
              <a:ea typeface="Arial" charset="0"/>
              <a:cs typeface="Calibri"/>
            </a:endParaRPr>
          </a:p>
        </p:txBody>
      </p:sp>
      <p:sp>
        <p:nvSpPr>
          <p:cNvPr id="8" name="Marcador de pie de página 3"/>
          <p:cNvSpPr>
            <a:spLocks noGrp="1"/>
          </p:cNvSpPr>
          <p:nvPr>
            <p:ph type="ftr" sz="quarter" idx="11"/>
          </p:nvPr>
        </p:nvSpPr>
        <p:spPr>
          <a:xfrm>
            <a:off x="1762212"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16626012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Rectangle 2"/>
          <p:cNvSpPr txBox="1">
            <a:spLocks noChangeArrowheads="1"/>
          </p:cNvSpPr>
          <p:nvPr/>
        </p:nvSpPr>
        <p:spPr bwMode="auto">
          <a:xfrm>
            <a:off x="457200" y="624533"/>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fr-FR" sz="4400" dirty="0" smtClean="0">
                <a:solidFill>
                  <a:schemeClr val="bg1"/>
                </a:solidFill>
                <a:latin typeface="Calibri"/>
                <a:ea typeface="Arial" charset="0"/>
                <a:cs typeface="Calibri"/>
              </a:rPr>
              <a:t>Une pierre détruit la statue</a:t>
            </a:r>
            <a:endParaRPr lang="fr-FR" sz="4400" dirty="0">
              <a:solidFill>
                <a:schemeClr val="bg1"/>
              </a:solidFill>
              <a:latin typeface="Calibri"/>
              <a:ea typeface="Arial" charset="0"/>
              <a:cs typeface="Calibri"/>
            </a:endParaRPr>
          </a:p>
        </p:txBody>
      </p:sp>
      <p:sp>
        <p:nvSpPr>
          <p:cNvPr id="7" name="Rectangle 3"/>
          <p:cNvSpPr txBox="1">
            <a:spLocks noChangeArrowheads="1"/>
          </p:cNvSpPr>
          <p:nvPr/>
        </p:nvSpPr>
        <p:spPr bwMode="auto">
          <a:xfrm>
            <a:off x="457200" y="1778769"/>
            <a:ext cx="6366176" cy="2824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457200" indent="-4572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indent="0" algn="just" eaLnBrk="1" hangingPunct="1">
              <a:spcBef>
                <a:spcPts val="2000"/>
              </a:spcBef>
              <a:buClr>
                <a:schemeClr val="accent1"/>
              </a:buClr>
              <a:buSzPct val="90000"/>
              <a:defRPr/>
            </a:pPr>
            <a:r>
              <a:rPr lang="fr-FR" dirty="0" smtClean="0">
                <a:solidFill>
                  <a:schemeClr val="bg1"/>
                </a:solidFill>
                <a:latin typeface="Calibri"/>
                <a:cs typeface="Calibri"/>
              </a:rPr>
              <a:t>« Tu regardais, lorsqu'une pierre se détacha sans le secours d'aucune main, frappa les pieds de fer et d'argile de la statue, et les mit en pièces. Alors le fer, l'argile, l'airain, l'argent et l'or, furent brisés ensemble, et devinrent comme la balle qui s'échappe d'une aire en été; le vent les emporta, et nulle trace n'en fut retrouvée. Mais la pierre qui avait frappé la statue devint une grande montagne, et remplit toute la terre. » </a:t>
            </a:r>
          </a:p>
          <a:p>
            <a:pPr marL="0" indent="0" algn="just" eaLnBrk="1" hangingPunct="1">
              <a:spcBef>
                <a:spcPts val="2000"/>
              </a:spcBef>
              <a:buClr>
                <a:schemeClr val="accent1"/>
              </a:buClr>
              <a:buSzPct val="90000"/>
              <a:defRPr/>
            </a:pPr>
            <a:r>
              <a:rPr lang="en-US" dirty="0" smtClean="0">
                <a:solidFill>
                  <a:schemeClr val="bg1"/>
                </a:solidFill>
                <a:latin typeface="Calibri"/>
                <a:cs typeface="Calibri"/>
              </a:rPr>
              <a:t>(</a:t>
            </a:r>
            <a:r>
              <a:rPr lang="en-US" dirty="0">
                <a:solidFill>
                  <a:schemeClr val="bg1"/>
                </a:solidFill>
                <a:latin typeface="Calibri"/>
                <a:cs typeface="Calibri"/>
              </a:rPr>
              <a:t>Daniel </a:t>
            </a:r>
            <a:r>
              <a:rPr lang="en-US" dirty="0" smtClean="0">
                <a:solidFill>
                  <a:schemeClr val="bg1"/>
                </a:solidFill>
                <a:latin typeface="Calibri"/>
                <a:cs typeface="Calibri"/>
              </a:rPr>
              <a:t>2.34</a:t>
            </a:r>
            <a:r>
              <a:rPr lang="en-US" dirty="0">
                <a:solidFill>
                  <a:schemeClr val="bg1"/>
                </a:solidFill>
                <a:latin typeface="Calibri"/>
                <a:cs typeface="Calibri"/>
              </a:rPr>
              <a:t>-35)</a:t>
            </a:r>
            <a:endParaRPr lang="en-US" altLang="ja-JP" dirty="0" smtClean="0">
              <a:solidFill>
                <a:srgbClr val="FFFFFF"/>
              </a:solidFill>
              <a:latin typeface="Calibri"/>
              <a:cs typeface="Calibri"/>
            </a:endParaRPr>
          </a:p>
        </p:txBody>
      </p:sp>
      <p:sp>
        <p:nvSpPr>
          <p:cNvPr id="8" name="Marcador de pie de página 3"/>
          <p:cNvSpPr>
            <a:spLocks noGrp="1"/>
          </p:cNvSpPr>
          <p:nvPr>
            <p:ph type="ftr" sz="quarter" idx="11"/>
          </p:nvPr>
        </p:nvSpPr>
        <p:spPr>
          <a:xfrm>
            <a:off x="1762212"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8965945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a:xfrm>
            <a:off x="452076" y="1988615"/>
            <a:ext cx="8465601" cy="1362075"/>
          </a:xfrm>
        </p:spPr>
        <p:txBody>
          <a:bodyPr>
            <a:noAutofit/>
          </a:bodyPr>
          <a:lstStyle/>
          <a:p>
            <a:r>
              <a:rPr lang="fr-FR" sz="4400" dirty="0" smtClean="0">
                <a:solidFill>
                  <a:srgbClr val="FFFFFF"/>
                </a:solidFill>
              </a:rPr>
              <a:t>Une nouvelle tentative </a:t>
            </a:r>
            <a:br>
              <a:rPr lang="fr-FR" sz="4400" dirty="0" smtClean="0">
                <a:solidFill>
                  <a:srgbClr val="FFFFFF"/>
                </a:solidFill>
              </a:rPr>
            </a:br>
            <a:r>
              <a:rPr lang="fr-FR" sz="4400" dirty="0" smtClean="0">
                <a:solidFill>
                  <a:srgbClr val="FFFFFF"/>
                </a:solidFill>
              </a:rPr>
              <a:t>d’unité mondiale</a:t>
            </a:r>
            <a:endParaRPr lang="fr-FR" sz="4400" dirty="0">
              <a:solidFill>
                <a:srgbClr val="FFFFFF"/>
              </a:solidFill>
            </a:endParaRPr>
          </a:p>
        </p:txBody>
      </p:sp>
      <p:sp>
        <p:nvSpPr>
          <p:cNvPr id="4"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1313362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fr-FR" dirty="0" smtClean="0">
                <a:solidFill>
                  <a:srgbClr val="FFFFFF"/>
                </a:solidFill>
              </a:rPr>
              <a:t>La bête qui sort de la mer</a:t>
            </a:r>
            <a:endParaRPr lang="fr-FR" dirty="0">
              <a:solidFill>
                <a:srgbClr val="FFFFFF"/>
              </a:solidFill>
            </a:endParaRPr>
          </a:p>
        </p:txBody>
      </p:sp>
      <p:sp>
        <p:nvSpPr>
          <p:cNvPr id="3" name="Marcador de contenido 2"/>
          <p:cNvSpPr>
            <a:spLocks noGrp="1"/>
          </p:cNvSpPr>
          <p:nvPr>
            <p:ph idx="1"/>
          </p:nvPr>
        </p:nvSpPr>
        <p:spPr/>
        <p:txBody>
          <a:bodyPr>
            <a:normAutofit/>
          </a:bodyPr>
          <a:lstStyle/>
          <a:p>
            <a:pPr marL="0" indent="0" algn="just">
              <a:buNone/>
            </a:pPr>
            <a:r>
              <a:rPr lang="fr-FR" sz="2400" dirty="0" smtClean="0">
                <a:solidFill>
                  <a:srgbClr val="FFFFFF"/>
                </a:solidFill>
              </a:rPr>
              <a:t>« Alors, je vis monter de la mer une bête qui avait dix cornes et sept têtes ; sur ses cornes, dix diadèmes, sur ses têtes des noms blasphématoires. La bête que je vis était semblable à un léopard, ses pattes étaient comme celles d’un ours et sa bouche comme la bouche d’un lion. Le dragon lui donna sa puissance, son trône et un grand pouvoir. L’une de ses têtes était comme égorgée, mais sa blessure mortelle fut guérie. Étonnée, toute la terre suivit la bête. On se prosterna devant le dragon, parce qu’il avait donné le pouvoir à la bête ; on se prosterna devant la bête, en disant : Qui est semblable à la bête et qui peut lui faire la guerre?</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2858856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cs typeface="Calibri"/>
              </a:rPr>
              <a:t>La bête qui sort de la mer</a:t>
            </a:r>
            <a:endParaRPr lang="fr-FR" dirty="0">
              <a:solidFill>
                <a:srgbClr val="FFFFFF"/>
              </a:solidFill>
              <a:latin typeface="Calibri"/>
              <a:cs typeface="Calibri"/>
            </a:endParaRPr>
          </a:p>
        </p:txBody>
      </p:sp>
      <p:sp>
        <p:nvSpPr>
          <p:cNvPr id="3" name="Marcador de contenido 2"/>
          <p:cNvSpPr>
            <a:spLocks noGrp="1"/>
          </p:cNvSpPr>
          <p:nvPr>
            <p:ph idx="1"/>
          </p:nvPr>
        </p:nvSpPr>
        <p:spPr>
          <a:xfrm>
            <a:off x="651046" y="1600200"/>
            <a:ext cx="7791211" cy="4525963"/>
          </a:xfrm>
        </p:spPr>
        <p:txBody>
          <a:bodyPr>
            <a:normAutofit/>
          </a:bodyPr>
          <a:lstStyle/>
          <a:p>
            <a:pPr marL="0" indent="0" algn="just">
              <a:buNone/>
            </a:pPr>
            <a:r>
              <a:rPr lang="fr-FR" sz="2400" dirty="0" smtClean="0">
                <a:solidFill>
                  <a:srgbClr val="FFFFFF"/>
                </a:solidFill>
                <a:cs typeface="Calibri"/>
              </a:rPr>
              <a:t>Il lui fut donné une bouche qui proférait des paroles arrogantes et des blasphèmes, et il lui fut donné le pouvoir d’agir pendant quarante-deux mois. Elle ouvrit la bouche pour proférer des blasphèmes contre Dieu, pour calomnier son nom et sa demeure, ceux qui ont leur demeure au ciel. Il lui fut donné de faire la guerre aux saints et de les vaincre. Il lui fut donné pouvoir sur toute tribu, tout peuple, toute langue et toute nation. Tous les habitants de la terre, ceux dont le nom n’a pas été inscrit sur le livre de la vie de l’agneau immolé depuis la fondation du monde, se prosterneront devant elle. » (Apocalypse 13 : 1-8)</a:t>
            </a:r>
            <a:endParaRPr lang="fr-FR" sz="2400" dirty="0">
              <a:solidFill>
                <a:srgbClr val="FFFFFF"/>
              </a:solidFill>
              <a:latin typeface="Calibri"/>
              <a:cs typeface="Calibri"/>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2495493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1205" name="Rectangle 5"/>
          <p:cNvSpPr>
            <a:spLocks noGrp="1" noChangeArrowheads="1"/>
          </p:cNvSpPr>
          <p:nvPr>
            <p:ph type="title"/>
          </p:nvPr>
        </p:nvSpPr>
        <p:spPr>
          <a:xfrm>
            <a:off x="403152" y="490798"/>
            <a:ext cx="8229600" cy="1143000"/>
          </a:xfrm>
        </p:spPr>
        <p:txBody>
          <a:bodyPr>
            <a:noAutofit/>
          </a:bodyPr>
          <a:lstStyle/>
          <a:p>
            <a:pPr algn="l">
              <a:defRPr/>
            </a:pPr>
            <a:r>
              <a:rPr lang="fr-FR" dirty="0" smtClean="0">
                <a:solidFill>
                  <a:srgbClr val="FFFFFF"/>
                </a:solidFill>
                <a:cs typeface="Calibri"/>
              </a:rPr>
              <a:t>Caractéristiques de la bête qui </a:t>
            </a:r>
            <a:br>
              <a:rPr lang="fr-FR" dirty="0" smtClean="0">
                <a:solidFill>
                  <a:srgbClr val="FFFFFF"/>
                </a:solidFill>
                <a:cs typeface="Calibri"/>
              </a:rPr>
            </a:br>
            <a:r>
              <a:rPr lang="fr-FR" dirty="0" smtClean="0">
                <a:solidFill>
                  <a:srgbClr val="FFFFFF"/>
                </a:solidFill>
                <a:cs typeface="Calibri"/>
              </a:rPr>
              <a:t>sort de la mer</a:t>
            </a:r>
            <a:endParaRPr lang="fr-FR" dirty="0" smtClean="0">
              <a:solidFill>
                <a:srgbClr val="FFFFFF"/>
              </a:solidFill>
              <a:latin typeface="Calibri"/>
              <a:cs typeface="Calibri"/>
            </a:endParaRPr>
          </a:p>
        </p:txBody>
      </p:sp>
      <p:sp>
        <p:nvSpPr>
          <p:cNvPr id="51206" name="Rectangle 6"/>
          <p:cNvSpPr>
            <a:spLocks noGrp="1" noChangeArrowheads="1"/>
          </p:cNvSpPr>
          <p:nvPr>
            <p:ph idx="1"/>
          </p:nvPr>
        </p:nvSpPr>
        <p:spPr>
          <a:xfrm>
            <a:off x="375024" y="2102790"/>
            <a:ext cx="5369560" cy="4256088"/>
          </a:xfrm>
        </p:spPr>
        <p:txBody>
          <a:bodyPr>
            <a:normAutofit/>
          </a:bodyPr>
          <a:lstStyle/>
          <a:p>
            <a:pPr algn="just"/>
            <a:r>
              <a:rPr lang="fr-FR" sz="2400" dirty="0" smtClean="0">
                <a:solidFill>
                  <a:srgbClr val="FFFFFF"/>
                </a:solidFill>
                <a:cs typeface="Calibri"/>
              </a:rPr>
              <a:t>Le dragon donne à la bête son pouvoir, son trône et une grande autorité. </a:t>
            </a:r>
          </a:p>
          <a:p>
            <a:pPr algn="just"/>
            <a:r>
              <a:rPr lang="fr-FR" sz="2400" dirty="0" smtClean="0">
                <a:solidFill>
                  <a:srgbClr val="FFFFFF"/>
                </a:solidFill>
                <a:cs typeface="Calibri"/>
              </a:rPr>
              <a:t>Le monde adore le dragon qui confère à son tour une grande autorité à la bête. On l’adore en disant : « Qui est comme la bête et qui pourra lutter contre elle ? » </a:t>
            </a:r>
          </a:p>
          <a:p>
            <a:pPr algn="just"/>
            <a:r>
              <a:rPr lang="fr-FR" sz="2400" dirty="0" smtClean="0">
                <a:solidFill>
                  <a:srgbClr val="FFFFFF"/>
                </a:solidFill>
                <a:cs typeface="Calibri"/>
              </a:rPr>
              <a:t>L’une de ses têtes a reçu une blessure mortelle.</a:t>
            </a:r>
            <a:endParaRPr lang="fr-FR" sz="2400" dirty="0">
              <a:solidFill>
                <a:srgbClr val="FFFFFF"/>
              </a:solidFill>
              <a:latin typeface="Calibri"/>
              <a:cs typeface="Calibri"/>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2322432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1205" name="Rectangle 5"/>
          <p:cNvSpPr>
            <a:spLocks noGrp="1" noChangeArrowheads="1"/>
          </p:cNvSpPr>
          <p:nvPr>
            <p:ph type="title"/>
          </p:nvPr>
        </p:nvSpPr>
        <p:spPr>
          <a:xfrm>
            <a:off x="403152" y="490798"/>
            <a:ext cx="8229600" cy="1143000"/>
          </a:xfrm>
        </p:spPr>
        <p:txBody>
          <a:bodyPr>
            <a:noAutofit/>
          </a:bodyPr>
          <a:lstStyle/>
          <a:p>
            <a:pPr algn="l">
              <a:defRPr/>
            </a:pPr>
            <a:r>
              <a:rPr lang="fr-FR" dirty="0" smtClean="0">
                <a:solidFill>
                  <a:srgbClr val="FFFFFF"/>
                </a:solidFill>
              </a:rPr>
              <a:t>Caractéristiques de la bête qui </a:t>
            </a:r>
            <a:br>
              <a:rPr lang="fr-FR" dirty="0" smtClean="0">
                <a:solidFill>
                  <a:srgbClr val="FFFFFF"/>
                </a:solidFill>
              </a:rPr>
            </a:br>
            <a:r>
              <a:rPr lang="fr-FR" dirty="0" smtClean="0">
                <a:solidFill>
                  <a:srgbClr val="FFFFFF"/>
                </a:solidFill>
              </a:rPr>
              <a:t>sort de la mer</a:t>
            </a:r>
          </a:p>
        </p:txBody>
      </p:sp>
      <p:sp>
        <p:nvSpPr>
          <p:cNvPr id="51206" name="Rectangle 6"/>
          <p:cNvSpPr>
            <a:spLocks noGrp="1" noChangeArrowheads="1"/>
          </p:cNvSpPr>
          <p:nvPr>
            <p:ph idx="1"/>
          </p:nvPr>
        </p:nvSpPr>
        <p:spPr>
          <a:xfrm>
            <a:off x="388537" y="2075770"/>
            <a:ext cx="4962072" cy="4256088"/>
          </a:xfrm>
        </p:spPr>
        <p:txBody>
          <a:bodyPr>
            <a:normAutofit/>
          </a:bodyPr>
          <a:lstStyle/>
          <a:p>
            <a:pPr algn="just"/>
            <a:r>
              <a:rPr lang="fr-FR" sz="2400" dirty="0" smtClean="0">
                <a:solidFill>
                  <a:srgbClr val="FFFFFF"/>
                </a:solidFill>
              </a:rPr>
              <a:t>On lui donne une bouche arrogante qui profère des blasphèmes.</a:t>
            </a:r>
          </a:p>
          <a:p>
            <a:pPr algn="just"/>
            <a:r>
              <a:rPr lang="fr-FR" sz="2400" dirty="0" smtClean="0">
                <a:solidFill>
                  <a:srgbClr val="FFFFFF"/>
                </a:solidFill>
              </a:rPr>
              <a:t>On lui permet de faire la guerre aux saints et de les vaincre.</a:t>
            </a:r>
          </a:p>
          <a:p>
            <a:pPr algn="just"/>
            <a:r>
              <a:rPr lang="fr-FR" sz="2400" dirty="0" smtClean="0">
                <a:solidFill>
                  <a:srgbClr val="FFFFFF"/>
                </a:solidFill>
              </a:rPr>
              <a:t>On lui donne autorité pour agir pendant quarante-deux mois (1.260 ans).</a:t>
            </a:r>
          </a:p>
          <a:p>
            <a:pPr algn="just"/>
            <a:r>
              <a:rPr lang="fr-FR" sz="2400" dirty="0" smtClean="0">
                <a:solidFill>
                  <a:srgbClr val="FFFFFF"/>
                </a:solidFill>
              </a:rPr>
              <a:t>Le nombre de la bête est le nombre d’un homme : 666 (</a:t>
            </a:r>
            <a:r>
              <a:rPr lang="fr-FR" sz="2400" dirty="0" err="1" smtClean="0">
                <a:solidFill>
                  <a:srgbClr val="FFFFFF"/>
                </a:solidFill>
              </a:rPr>
              <a:t>Ap</a:t>
            </a:r>
            <a:r>
              <a:rPr lang="fr-FR" sz="2400" dirty="0" smtClean="0">
                <a:solidFill>
                  <a:srgbClr val="FFFFFF"/>
                </a:solidFill>
              </a:rPr>
              <a:t> 13 : 18).</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446074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9156" name="Rectangle 4"/>
          <p:cNvSpPr>
            <a:spLocks noGrp="1" noChangeArrowheads="1"/>
          </p:cNvSpPr>
          <p:nvPr>
            <p:ph type="body" sz="half" idx="1"/>
          </p:nvPr>
        </p:nvSpPr>
        <p:spPr>
          <a:xfrm>
            <a:off x="307473" y="1607134"/>
            <a:ext cx="5221958" cy="4114800"/>
          </a:xfrm>
        </p:spPr>
        <p:txBody>
          <a:bodyPr>
            <a:noAutofit/>
          </a:bodyPr>
          <a:lstStyle/>
          <a:p>
            <a:pPr algn="just"/>
            <a:r>
              <a:rPr lang="fr-FR" sz="2400" dirty="0" smtClean="0">
                <a:solidFill>
                  <a:srgbClr val="FFFFFF"/>
                </a:solidFill>
              </a:rPr>
              <a:t>Le dragon est un symbole de Satan, clairement identifié dans Daniel et Apocalypse, qui est en train d’</a:t>
            </a:r>
            <a:r>
              <a:rPr lang="fr-FR" sz="2400" dirty="0" err="1" smtClean="0">
                <a:solidFill>
                  <a:srgbClr val="FFFFFF"/>
                </a:solidFill>
              </a:rPr>
              <a:t>oeuvrer</a:t>
            </a:r>
            <a:r>
              <a:rPr lang="fr-FR" sz="2400" dirty="0" smtClean="0">
                <a:solidFill>
                  <a:srgbClr val="FFFFFF"/>
                </a:solidFill>
              </a:rPr>
              <a:t> à travers l’empire romain.</a:t>
            </a:r>
          </a:p>
          <a:p>
            <a:pPr algn="just"/>
            <a:r>
              <a:rPr lang="fr-FR" sz="2400" dirty="0" smtClean="0">
                <a:solidFill>
                  <a:srgbClr val="FFFFFF"/>
                </a:solidFill>
              </a:rPr>
              <a:t>La bête représente un pouvoir ou système politico-religieux qui prétend usurper l’autorité de Dieu. </a:t>
            </a:r>
          </a:p>
          <a:p>
            <a:pPr algn="just"/>
            <a:r>
              <a:rPr lang="fr-FR" sz="2400" dirty="0" smtClean="0">
                <a:solidFill>
                  <a:srgbClr val="FFFFFF"/>
                </a:solidFill>
              </a:rPr>
              <a:t>Elle cherchera à changer les lois de Dieu et à appliquer des sanctions économiques, allant même jusqu’à imposer la peine de mort à ceux qui s’opposeront à ses efforts.</a:t>
            </a:r>
            <a:endParaRPr lang="fr-FR" sz="2400" dirty="0">
              <a:solidFill>
                <a:srgbClr val="FFFFFF"/>
              </a:solidFill>
            </a:endParaRPr>
          </a:p>
        </p:txBody>
      </p:sp>
      <p:sp>
        <p:nvSpPr>
          <p:cNvPr id="49157" name="Rectangle 5"/>
          <p:cNvSpPr>
            <a:spLocks noChangeArrowheads="1"/>
          </p:cNvSpPr>
          <p:nvPr/>
        </p:nvSpPr>
        <p:spPr bwMode="auto">
          <a:xfrm>
            <a:off x="496641" y="387869"/>
            <a:ext cx="7773987"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ctr"/>
          <a:lstStyle/>
          <a:p>
            <a:pPr>
              <a:defRPr/>
            </a:pPr>
            <a:r>
              <a:rPr lang="fr-FR" sz="4400" dirty="0" smtClean="0">
                <a:solidFill>
                  <a:srgbClr val="FFFFFF"/>
                </a:solidFill>
              </a:rPr>
              <a:t>Un système politique et religieux</a:t>
            </a:r>
            <a:endParaRPr lang="fr-FR" sz="4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80938916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4755" name="Rectangle 3"/>
          <p:cNvSpPr>
            <a:spLocks noGrp="1" noChangeArrowheads="1"/>
          </p:cNvSpPr>
          <p:nvPr>
            <p:ph type="title"/>
          </p:nvPr>
        </p:nvSpPr>
        <p:spPr>
          <a:xfrm>
            <a:off x="457200" y="261128"/>
            <a:ext cx="8229600" cy="1143000"/>
          </a:xfrm>
        </p:spPr>
        <p:txBody>
          <a:bodyPr/>
          <a:lstStyle/>
          <a:p>
            <a:r>
              <a:rPr lang="fr-FR" dirty="0" smtClean="0">
                <a:solidFill>
                  <a:schemeClr val="bg1"/>
                </a:solidFill>
              </a:rPr>
              <a:t>Une deuxième bête surgit</a:t>
            </a:r>
            <a:endParaRPr lang="fr-FR" dirty="0">
              <a:solidFill>
                <a:schemeClr val="bg1"/>
              </a:solidFill>
            </a:endParaRPr>
          </a:p>
        </p:txBody>
      </p:sp>
      <p:sp>
        <p:nvSpPr>
          <p:cNvPr id="7" name="Rectangle 4"/>
          <p:cNvSpPr txBox="1">
            <a:spLocks noChangeArrowheads="1"/>
          </p:cNvSpPr>
          <p:nvPr/>
        </p:nvSpPr>
        <p:spPr>
          <a:xfrm>
            <a:off x="250303" y="1430594"/>
            <a:ext cx="5246236" cy="487647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fr-FR" sz="2400" dirty="0" smtClean="0">
                <a:solidFill>
                  <a:srgbClr val="FFFFFF"/>
                </a:solidFill>
              </a:rPr>
              <a:t>« Puis je vis monter de la terre une autre bête, qui avait deux cornes semblables à celles d'un agneau, et qui parlait comme un dragon. Elle exerçait toute l'autorité de la première bête en sa présence, et elle faisait que la terre et ses habitants adoraient la première bête, dont la blessure mortelle avait été guérie. Elle opérait de grands prodiges, même jusqu'à faire descendre du feu du ciel sur la terre, à la vue des hommes. » (Apocalypse 13 : 11-13)</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29526618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rPr>
              <a:t>Un monde perturbé</a:t>
            </a:r>
            <a:endParaRPr lang="fr-FR" dirty="0">
              <a:solidFill>
                <a:srgbClr val="FFFFFF"/>
              </a:solidFill>
            </a:endParaRPr>
          </a:p>
        </p:txBody>
      </p:sp>
      <p:sp>
        <p:nvSpPr>
          <p:cNvPr id="4" name="Marcador de texto 3"/>
          <p:cNvSpPr>
            <a:spLocks noGrp="1"/>
          </p:cNvSpPr>
          <p:nvPr>
            <p:ph idx="1"/>
          </p:nvPr>
        </p:nvSpPr>
        <p:spPr>
          <a:xfrm>
            <a:off x="307631" y="1600200"/>
            <a:ext cx="8470608" cy="4525963"/>
          </a:xfrm>
        </p:spPr>
        <p:txBody>
          <a:bodyPr>
            <a:normAutofit/>
          </a:bodyPr>
          <a:lstStyle/>
          <a:p>
            <a:pPr algn="just"/>
            <a:r>
              <a:rPr lang="fr-FR" sz="2400" dirty="0" smtClean="0">
                <a:solidFill>
                  <a:srgbClr val="FFFFFF"/>
                </a:solidFill>
              </a:rPr>
              <a:t>Nous sommes habitués aux mauvaises nouvelles. </a:t>
            </a:r>
          </a:p>
          <a:p>
            <a:pPr algn="just"/>
            <a:r>
              <a:rPr lang="fr-FR" sz="2400" dirty="0" smtClean="0">
                <a:solidFill>
                  <a:srgbClr val="FFFFFF"/>
                </a:solidFill>
              </a:rPr>
              <a:t>Les journaux ne contiennent rien de neuf ; ils véhiculent presque toujours le même type d’informations.</a:t>
            </a:r>
          </a:p>
          <a:p>
            <a:pPr algn="just"/>
            <a:r>
              <a:rPr lang="fr-FR" sz="2400" dirty="0" smtClean="0">
                <a:solidFill>
                  <a:srgbClr val="FFFFFF"/>
                </a:solidFill>
              </a:rPr>
              <a:t>L’instabilité continue à marquer profondément toute la planète.</a:t>
            </a:r>
          </a:p>
          <a:p>
            <a:pPr algn="just"/>
            <a:r>
              <a:rPr lang="fr-FR" sz="2400" dirty="0" smtClean="0">
                <a:solidFill>
                  <a:srgbClr val="FFFFFF"/>
                </a:solidFill>
              </a:rPr>
              <a:t>L’esprit de contestation continue. </a:t>
            </a:r>
          </a:p>
          <a:p>
            <a:pPr algn="just"/>
            <a:r>
              <a:rPr lang="fr-FR" sz="2400" dirty="0" smtClean="0">
                <a:solidFill>
                  <a:srgbClr val="FFFFFF"/>
                </a:solidFill>
              </a:rPr>
              <a:t>En Syrie, les combats ont atteint des niveaux de massacre brutal où des milliers d’innocents ont perdu la vie devant l’apparente indifférence des gouvernements occidentaux.</a:t>
            </a: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1171063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3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2294" name="Rectangle 6"/>
          <p:cNvSpPr>
            <a:spLocks noGrp="1" noChangeArrowheads="1"/>
          </p:cNvSpPr>
          <p:nvPr>
            <p:ph type="title"/>
          </p:nvPr>
        </p:nvSpPr>
        <p:spPr/>
        <p:txBody>
          <a:bodyPr/>
          <a:lstStyle/>
          <a:p>
            <a:pPr algn="l"/>
            <a:r>
              <a:rPr lang="fr-FR" dirty="0" smtClean="0">
                <a:solidFill>
                  <a:schemeClr val="bg1"/>
                </a:solidFill>
              </a:rPr>
              <a:t>Une deuxième bête surgit</a:t>
            </a:r>
            <a:endParaRPr lang="fr-FR" dirty="0">
              <a:solidFill>
                <a:schemeClr val="bg1"/>
              </a:solidFill>
            </a:endParaRPr>
          </a:p>
        </p:txBody>
      </p:sp>
      <p:sp>
        <p:nvSpPr>
          <p:cNvPr id="12295" name="Rectangle 7"/>
          <p:cNvSpPr>
            <a:spLocks noGrp="1" noChangeArrowheads="1"/>
          </p:cNvSpPr>
          <p:nvPr>
            <p:ph idx="1"/>
          </p:nvPr>
        </p:nvSpPr>
        <p:spPr>
          <a:xfrm>
            <a:off x="317347" y="1417638"/>
            <a:ext cx="8826653" cy="2924299"/>
          </a:xfrm>
        </p:spPr>
        <p:txBody>
          <a:bodyPr>
            <a:normAutofit/>
          </a:bodyPr>
          <a:lstStyle/>
          <a:p>
            <a:pPr algn="just"/>
            <a:r>
              <a:rPr lang="fr-FR" sz="2400" dirty="0" smtClean="0">
                <a:solidFill>
                  <a:schemeClr val="bg1"/>
                </a:solidFill>
              </a:rPr>
              <a:t>Monte de la terre. </a:t>
            </a:r>
          </a:p>
          <a:p>
            <a:pPr algn="just"/>
            <a:r>
              <a:rPr lang="fr-FR" sz="2400" dirty="0" smtClean="0">
                <a:solidFill>
                  <a:schemeClr val="bg1"/>
                </a:solidFill>
              </a:rPr>
              <a:t>Possède des cornes comme un agneau et se comporte comme tel.</a:t>
            </a:r>
          </a:p>
          <a:p>
            <a:pPr algn="just"/>
            <a:r>
              <a:rPr lang="fr-FR" sz="2400" dirty="0" smtClean="0">
                <a:solidFill>
                  <a:schemeClr val="bg1"/>
                </a:solidFill>
              </a:rPr>
              <a:t>Parle comme un dragon. </a:t>
            </a:r>
          </a:p>
          <a:p>
            <a:pPr algn="just"/>
            <a:r>
              <a:rPr lang="fr-FR" sz="2400" dirty="0" smtClean="0">
                <a:solidFill>
                  <a:schemeClr val="bg1"/>
                </a:solidFill>
              </a:rPr>
              <a:t>Imite l'autorité de la première bête. </a:t>
            </a:r>
          </a:p>
          <a:p>
            <a:pPr algn="just"/>
            <a:r>
              <a:rPr lang="fr-FR" sz="2400" dirty="0" smtClean="0">
                <a:solidFill>
                  <a:schemeClr val="bg1"/>
                </a:solidFill>
              </a:rPr>
              <a:t>Force le monde à obéir à la première bête.</a:t>
            </a:r>
            <a:endParaRPr lang="fr-FR" sz="2400" dirty="0">
              <a:solidFill>
                <a:schemeClr val="bg1"/>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1877748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cs typeface="Calibri"/>
              </a:rPr>
              <a:t>La marque de la bête</a:t>
            </a:r>
            <a:endParaRPr lang="fr-FR" dirty="0">
              <a:solidFill>
                <a:srgbClr val="FFFFFF"/>
              </a:solidFill>
              <a:latin typeface="Calibri"/>
              <a:cs typeface="Calibri"/>
            </a:endParaRPr>
          </a:p>
        </p:txBody>
      </p:sp>
      <p:sp>
        <p:nvSpPr>
          <p:cNvPr id="3" name="Marcador de contenido 2"/>
          <p:cNvSpPr>
            <a:spLocks noGrp="1"/>
          </p:cNvSpPr>
          <p:nvPr>
            <p:ph idx="1"/>
          </p:nvPr>
        </p:nvSpPr>
        <p:spPr>
          <a:xfrm>
            <a:off x="132912" y="1600200"/>
            <a:ext cx="6163511" cy="4525963"/>
          </a:xfrm>
        </p:spPr>
        <p:txBody>
          <a:bodyPr>
            <a:normAutofit/>
          </a:bodyPr>
          <a:lstStyle/>
          <a:p>
            <a:pPr algn="just"/>
            <a:r>
              <a:rPr lang="fr-FR" sz="2400" dirty="0" smtClean="0">
                <a:solidFill>
                  <a:srgbClr val="FFFFFF"/>
                </a:solidFill>
                <a:cs typeface="Calibri"/>
              </a:rPr>
              <a:t>La marque de la bête consiste à placer la tradition religieuse humaine ainsi que ses règles au-dessus des commandements de Dieu, à préférer les dogmes ecclésiastiques à la révélation inspirée. Il s’agit d’un faux système d’adoration qui tentera de remplacer le saint jour de repos (le sabbat du créateur), par le dimanche. </a:t>
            </a:r>
          </a:p>
          <a:p>
            <a:pPr algn="just"/>
            <a:r>
              <a:rPr lang="fr-FR" sz="2400" dirty="0" smtClean="0">
                <a:solidFill>
                  <a:srgbClr val="FFFFFF"/>
                </a:solidFill>
                <a:cs typeface="Calibri"/>
              </a:rPr>
              <a:t>La marque n’est pas matérielle mais consiste plutôt en un symbole de rébellion et d’infidélité au gouvernement de Dieu.</a:t>
            </a:r>
            <a:endParaRPr lang="fr-FR" sz="2400" dirty="0">
              <a:solidFill>
                <a:srgbClr val="FFFFFF"/>
              </a:solidFill>
              <a:latin typeface="Calibri"/>
              <a:cs typeface="Calibri"/>
            </a:endParaRPr>
          </a:p>
        </p:txBody>
      </p:sp>
      <p:pic>
        <p:nvPicPr>
          <p:cNvPr id="4" name="Imagen 3" descr="tabuas.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4075" y="1961573"/>
            <a:ext cx="2529840" cy="3048000"/>
          </a:xfrm>
          <a:prstGeom prst="rect">
            <a:avLst/>
          </a:prstGeom>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2457862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La marque de la bête</a:t>
            </a:r>
            <a:endParaRPr lang="fr-FR" dirty="0">
              <a:solidFill>
                <a:srgbClr val="FFFFFF"/>
              </a:solidFill>
            </a:endParaRPr>
          </a:p>
        </p:txBody>
      </p:sp>
      <p:sp>
        <p:nvSpPr>
          <p:cNvPr id="3" name="Marcador de contenido 2"/>
          <p:cNvSpPr>
            <a:spLocks noGrp="1"/>
          </p:cNvSpPr>
          <p:nvPr>
            <p:ph idx="1"/>
          </p:nvPr>
        </p:nvSpPr>
        <p:spPr>
          <a:xfrm>
            <a:off x="311972" y="1600200"/>
            <a:ext cx="8466268" cy="4525963"/>
          </a:xfrm>
        </p:spPr>
        <p:txBody>
          <a:bodyPr>
            <a:normAutofit/>
          </a:bodyPr>
          <a:lstStyle/>
          <a:p>
            <a:pPr algn="just"/>
            <a:r>
              <a:rPr lang="fr-FR" sz="2400" spc="-60" dirty="0" smtClean="0">
                <a:solidFill>
                  <a:srgbClr val="FFFFFF"/>
                </a:solidFill>
              </a:rPr>
              <a:t>Tandis que le nombre sept représente dans la Bible ce qui est parfait et complet dans l’</a:t>
            </a:r>
            <a:r>
              <a:rPr lang="fr-FR" sz="2400" spc="-60" dirty="0" err="1" smtClean="0">
                <a:solidFill>
                  <a:srgbClr val="FFFFFF"/>
                </a:solidFill>
              </a:rPr>
              <a:t>oeuvre</a:t>
            </a:r>
            <a:r>
              <a:rPr lang="fr-FR" sz="2400" spc="-60" dirty="0" smtClean="0">
                <a:solidFill>
                  <a:srgbClr val="FFFFFF"/>
                </a:solidFill>
              </a:rPr>
              <a:t> de Dieu (voir </a:t>
            </a:r>
            <a:r>
              <a:rPr lang="fr-FR" sz="2400" spc="-60" dirty="0" err="1" smtClean="0">
                <a:solidFill>
                  <a:srgbClr val="FFFFFF"/>
                </a:solidFill>
              </a:rPr>
              <a:t>Ap</a:t>
            </a:r>
            <a:r>
              <a:rPr lang="fr-FR" sz="2400" spc="-60" dirty="0" smtClean="0">
                <a:solidFill>
                  <a:srgbClr val="FFFFFF"/>
                </a:solidFill>
              </a:rPr>
              <a:t> 1 : 20 ; 5.1 ; 8.2 ; 16 : 17), le nombre six symbolise ce qui est incomplet et partiellement sûr, ce qui peut être plus dangereux qu’un vrai mensonge.</a:t>
            </a:r>
          </a:p>
          <a:p>
            <a:pPr algn="just"/>
            <a:r>
              <a:rPr lang="fr-FR" sz="2400" spc="-60" dirty="0" smtClean="0">
                <a:solidFill>
                  <a:srgbClr val="FFFFFF"/>
                </a:solidFill>
              </a:rPr>
              <a:t>Le nombre six répété trois fois (666) se réfère à une triade qui proclame le mensonge, la fausseté et la tromperie.</a:t>
            </a:r>
          </a:p>
          <a:p>
            <a:pPr algn="just"/>
            <a:r>
              <a:rPr lang="fr-FR" sz="2400" spc="-60" dirty="0" smtClean="0">
                <a:solidFill>
                  <a:srgbClr val="FFFFFF"/>
                </a:solidFill>
              </a:rPr>
              <a:t>Il s’agit dans ce cas d’une organisation et d’un triple piège humains.</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834246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3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7653" name="Rectangle 5"/>
          <p:cNvSpPr>
            <a:spLocks noGrp="1" noChangeArrowheads="1"/>
          </p:cNvSpPr>
          <p:nvPr>
            <p:ph type="title"/>
          </p:nvPr>
        </p:nvSpPr>
        <p:spPr>
          <a:xfrm>
            <a:off x="457200" y="396228"/>
            <a:ext cx="8229600" cy="1143000"/>
          </a:xfrm>
        </p:spPr>
        <p:txBody>
          <a:bodyPr/>
          <a:lstStyle/>
          <a:p>
            <a:pPr algn="l"/>
            <a:r>
              <a:rPr lang="fr-FR" dirty="0" smtClean="0">
                <a:solidFill>
                  <a:schemeClr val="bg1"/>
                </a:solidFill>
              </a:rPr>
              <a:t>Qui sont ces bêtes ?</a:t>
            </a:r>
            <a:endParaRPr lang="fr-FR" dirty="0">
              <a:solidFill>
                <a:schemeClr val="bg1"/>
              </a:solidFill>
            </a:endParaRPr>
          </a:p>
        </p:txBody>
      </p:sp>
      <p:sp>
        <p:nvSpPr>
          <p:cNvPr id="27654" name="Rectangle 6"/>
          <p:cNvSpPr>
            <a:spLocks noGrp="1" noChangeArrowheads="1"/>
          </p:cNvSpPr>
          <p:nvPr>
            <p:ph idx="1"/>
          </p:nvPr>
        </p:nvSpPr>
        <p:spPr>
          <a:xfrm>
            <a:off x="345850" y="1736336"/>
            <a:ext cx="6840537" cy="4065588"/>
          </a:xfrm>
        </p:spPr>
        <p:txBody>
          <a:bodyPr>
            <a:normAutofit/>
          </a:bodyPr>
          <a:lstStyle/>
          <a:p>
            <a:pPr algn="just"/>
            <a:r>
              <a:rPr lang="fr-FR" sz="2400" dirty="0" smtClean="0">
                <a:solidFill>
                  <a:schemeClr val="bg1"/>
                </a:solidFill>
              </a:rPr>
              <a:t>La papauté présente les caractéristiques de la bête, qui, avec le pouvoir de la seconde bête d’Apocalypse 13 : 11-18, identifiée comme les États-Unis d’Amérique du Nord, rendra obligatoire l’observance du dimanche comme jour de repos.</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673172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3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101" name="Rectangle 5"/>
          <p:cNvSpPr>
            <a:spLocks noGrp="1" noChangeArrowheads="1"/>
          </p:cNvSpPr>
          <p:nvPr>
            <p:ph type="title"/>
          </p:nvPr>
        </p:nvSpPr>
        <p:spPr bwMode="auto">
          <a:xfrm>
            <a:off x="457200" y="765305"/>
            <a:ext cx="8229600" cy="936625"/>
          </a:xfrm>
        </p:spPr>
        <p:txBody>
          <a:bodyPr wrap="square" numCol="1" anchorCtr="0" compatLnSpc="1">
            <a:prstTxWarp prst="textNoShape">
              <a:avLst/>
            </a:prstTxWarp>
            <a:noAutofit/>
          </a:bodyPr>
          <a:lstStyle/>
          <a:p>
            <a:pPr algn="l"/>
            <a:r>
              <a:rPr lang="fr-FR" dirty="0" smtClean="0">
                <a:solidFill>
                  <a:schemeClr val="bg1"/>
                </a:solidFill>
                <a:ea typeface="Arial" charset="0"/>
                <a:cs typeface="Calibri"/>
              </a:rPr>
              <a:t>L'établissement du </a:t>
            </a:r>
            <a:br>
              <a:rPr lang="fr-FR" dirty="0" smtClean="0">
                <a:solidFill>
                  <a:schemeClr val="bg1"/>
                </a:solidFill>
                <a:ea typeface="Arial" charset="0"/>
                <a:cs typeface="Calibri"/>
              </a:rPr>
            </a:br>
            <a:r>
              <a:rPr lang="fr-FR" dirty="0" smtClean="0">
                <a:solidFill>
                  <a:schemeClr val="bg1"/>
                </a:solidFill>
                <a:ea typeface="Arial" charset="0"/>
                <a:cs typeface="Calibri"/>
              </a:rPr>
              <a:t>royaume de Dieu</a:t>
            </a:r>
            <a:endParaRPr lang="fr-FR" dirty="0">
              <a:solidFill>
                <a:schemeClr val="bg1"/>
              </a:solidFill>
              <a:effectLst/>
              <a:latin typeface="Calibri"/>
              <a:ea typeface="Arial" charset="0"/>
              <a:cs typeface="Calibri"/>
            </a:endParaRPr>
          </a:p>
        </p:txBody>
      </p:sp>
      <p:sp>
        <p:nvSpPr>
          <p:cNvPr id="4102" name="Rectangle 6"/>
          <p:cNvSpPr>
            <a:spLocks noGrp="1" noChangeArrowheads="1"/>
          </p:cNvSpPr>
          <p:nvPr>
            <p:ph idx="1"/>
          </p:nvPr>
        </p:nvSpPr>
        <p:spPr>
          <a:xfrm>
            <a:off x="227496" y="2159293"/>
            <a:ext cx="5387996" cy="4608512"/>
          </a:xfrm>
        </p:spPr>
        <p:txBody>
          <a:bodyPr>
            <a:normAutofit/>
          </a:bodyPr>
          <a:lstStyle/>
          <a:p>
            <a:pPr algn="just"/>
            <a:r>
              <a:rPr lang="fr-FR" sz="2400" dirty="0" smtClean="0">
                <a:solidFill>
                  <a:srgbClr val="FFFFFF"/>
                </a:solidFill>
                <a:cs typeface="Calibri"/>
              </a:rPr>
              <a:t>« Dans le temps de ces rois, le Dieu des cieux suscitera un royaume qui ne sera jamais détruit, et qui ne passera point sous la domination d'un autre peuple; il brisera et anéantira tous ces royaumes-là, et lui-même subsistera éternellement. » (Daniel 2 : 44)</a:t>
            </a:r>
            <a:endParaRPr lang="fr-FR" sz="2400" dirty="0">
              <a:solidFill>
                <a:srgbClr val="FFFFFF"/>
              </a:solidFill>
              <a:latin typeface="Calibri"/>
              <a:cs typeface="Calibri"/>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1152658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82820"/>
            <a:ext cx="8229600" cy="1143000"/>
          </a:xfrm>
        </p:spPr>
        <p:txBody>
          <a:bodyPr/>
          <a:lstStyle/>
          <a:p>
            <a:r>
              <a:rPr lang="fr-FR" dirty="0" smtClean="0">
                <a:solidFill>
                  <a:srgbClr val="FFFFFF"/>
                </a:solidFill>
                <a:cs typeface="Calibri"/>
              </a:rPr>
              <a:t>Sommaire</a:t>
            </a:r>
            <a:endParaRPr lang="fr-FR" dirty="0">
              <a:solidFill>
                <a:srgbClr val="FFFFFF"/>
              </a:solidFill>
              <a:latin typeface="Calibri"/>
              <a:cs typeface="Calibri"/>
            </a:endParaRPr>
          </a:p>
        </p:txBody>
      </p:sp>
      <p:sp>
        <p:nvSpPr>
          <p:cNvPr id="3" name="Marcador de contenido 2"/>
          <p:cNvSpPr>
            <a:spLocks noGrp="1"/>
          </p:cNvSpPr>
          <p:nvPr>
            <p:ph idx="1"/>
          </p:nvPr>
        </p:nvSpPr>
        <p:spPr>
          <a:xfrm>
            <a:off x="349104" y="1357270"/>
            <a:ext cx="8229600" cy="4525963"/>
          </a:xfrm>
        </p:spPr>
        <p:txBody>
          <a:bodyPr>
            <a:noAutofit/>
          </a:bodyPr>
          <a:lstStyle/>
          <a:p>
            <a:pPr algn="just"/>
            <a:r>
              <a:rPr lang="fr-FR" sz="2400" dirty="0" smtClean="0">
                <a:solidFill>
                  <a:srgbClr val="FFFFFF"/>
                </a:solidFill>
                <a:ea typeface="Arial" charset="0"/>
                <a:cs typeface="Calibri"/>
              </a:rPr>
              <a:t>Nous vivons dans un monde perturbé. L'instabilité continue à perturber grandement la planète. </a:t>
            </a:r>
          </a:p>
          <a:p>
            <a:pPr algn="just"/>
            <a:r>
              <a:rPr lang="fr-FR" sz="2400" dirty="0" smtClean="0">
                <a:solidFill>
                  <a:srgbClr val="FFFFFF"/>
                </a:solidFill>
                <a:ea typeface="Arial" charset="0"/>
                <a:cs typeface="Calibri"/>
              </a:rPr>
              <a:t>Aujourd'hui, avec le développement de la technologie et des réseaux sociaux, le rêve d'un nouvel ordre mondial, un désir ancestral de beaucoup de gens, semble plus réalisable. </a:t>
            </a:r>
          </a:p>
          <a:p>
            <a:pPr algn="just"/>
            <a:r>
              <a:rPr lang="fr-FR" sz="2400" dirty="0" smtClean="0">
                <a:solidFill>
                  <a:srgbClr val="FFFFFF"/>
                </a:solidFill>
                <a:ea typeface="Arial" charset="0"/>
                <a:cs typeface="Calibri"/>
              </a:rPr>
              <a:t>La Bible dit que dans le passé il y avait quelques empires qui essayèrent d'établir un ordre mondial. </a:t>
            </a:r>
          </a:p>
          <a:p>
            <a:pPr algn="just"/>
            <a:r>
              <a:rPr lang="fr-FR" sz="2400" dirty="0" smtClean="0">
                <a:solidFill>
                  <a:srgbClr val="FFFFFF"/>
                </a:solidFill>
                <a:ea typeface="Arial" charset="0"/>
                <a:cs typeface="Calibri"/>
              </a:rPr>
              <a:t>Selon la Bible, à la fin des temps il y aurait une nouvelle tentative d'établir un nouvel ordre mondial. </a:t>
            </a:r>
          </a:p>
          <a:p>
            <a:pPr algn="just"/>
            <a:r>
              <a:rPr lang="fr-FR" sz="2400" dirty="0" smtClean="0">
                <a:solidFill>
                  <a:srgbClr val="FFFFFF"/>
                </a:solidFill>
                <a:ea typeface="Arial" charset="0"/>
                <a:cs typeface="Calibri"/>
              </a:rPr>
              <a:t>Cette fois ce serait une alliance politique et religieuse à l'encontre des plans de Dieu. </a:t>
            </a:r>
          </a:p>
          <a:p>
            <a:pPr algn="just"/>
            <a:r>
              <a:rPr lang="fr-FR" sz="2400" dirty="0" smtClean="0">
                <a:solidFill>
                  <a:srgbClr val="FFFFFF"/>
                </a:solidFill>
                <a:ea typeface="Arial" charset="0"/>
                <a:cs typeface="Calibri"/>
              </a:rPr>
              <a:t>À la fin, Jésus viendra et établira un royaume éternel. </a:t>
            </a:r>
            <a:endParaRPr lang="fr-FR" sz="2400" dirty="0">
              <a:solidFill>
                <a:srgbClr val="FFFFFF"/>
              </a:solidFill>
              <a:latin typeface="Calibri"/>
              <a:cs typeface="Calibri"/>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fr-FR" dirty="0" smtClean="0">
                <a:solidFill>
                  <a:srgbClr val="FFFFFF"/>
                </a:solidFill>
              </a:rPr>
              <a:t>Tentatives passées d'établir un nouvel ordre mondial : Charlemagne</a:t>
            </a:r>
            <a:endParaRPr lang="fr-FR" dirty="0">
              <a:solidFill>
                <a:srgbClr val="FFFFFF"/>
              </a:solidFill>
            </a:endParaRPr>
          </a:p>
        </p:txBody>
      </p:sp>
      <p:sp>
        <p:nvSpPr>
          <p:cNvPr id="3" name="Marcador de contenido 2"/>
          <p:cNvSpPr>
            <a:spLocks noGrp="1"/>
          </p:cNvSpPr>
          <p:nvPr>
            <p:ph sz="half" idx="1"/>
          </p:nvPr>
        </p:nvSpPr>
        <p:spPr>
          <a:xfrm>
            <a:off x="182880" y="1762320"/>
            <a:ext cx="5019100" cy="4525963"/>
          </a:xfrm>
        </p:spPr>
        <p:txBody>
          <a:bodyPr>
            <a:noAutofit/>
          </a:bodyPr>
          <a:lstStyle/>
          <a:p>
            <a:pPr algn="just"/>
            <a:r>
              <a:rPr lang="fr-FR" sz="2400" dirty="0" smtClean="0">
                <a:solidFill>
                  <a:srgbClr val="FFFFFF"/>
                </a:solidFill>
              </a:rPr>
              <a:t>Il unit une grande partie de l'Europe pendant le bas Moyen Âge. </a:t>
            </a:r>
          </a:p>
          <a:p>
            <a:pPr algn="just"/>
            <a:r>
              <a:rPr lang="fr-FR" sz="2400" dirty="0" smtClean="0">
                <a:solidFill>
                  <a:srgbClr val="FFFFFF"/>
                </a:solidFill>
              </a:rPr>
              <a:t>Il pris le trône Franc en 768 et devint roi d'Italie en 774.</a:t>
            </a:r>
          </a:p>
          <a:p>
            <a:pPr algn="just"/>
            <a:r>
              <a:rPr lang="fr-FR" sz="2400" dirty="0" smtClean="0">
                <a:solidFill>
                  <a:srgbClr val="FFFFFF"/>
                </a:solidFill>
              </a:rPr>
              <a:t>À partir de 800 il devint le premier saint empereur romain - le premier empereur reconnu en Europe Occidentale depuis la chute de l'Empire romain de l'ouest. </a:t>
            </a:r>
          </a:p>
        </p:txBody>
      </p:sp>
      <p:pic>
        <p:nvPicPr>
          <p:cNvPr id="4" name="Imagen 3" descr="carlos.jpg"/>
          <p:cNvPicPr>
            <a:picLocks noChangeAspect="1"/>
          </p:cNvPicPr>
          <p:nvPr/>
        </p:nvPicPr>
        <p:blipFill rotWithShape="1">
          <a:blip r:embed="rId2" cstate="print">
            <a:extLst>
              <a:ext uri="{28A0092B-C50C-407E-A947-70E740481C1C}">
                <a14:useLocalDpi xmlns:a14="http://schemas.microsoft.com/office/drawing/2010/main" val="0"/>
              </a:ext>
            </a:extLst>
          </a:blip>
          <a:srcRect l="4258"/>
          <a:stretch/>
        </p:blipFill>
        <p:spPr>
          <a:xfrm>
            <a:off x="5377631" y="1742168"/>
            <a:ext cx="3517547" cy="3929394"/>
          </a:xfrm>
          <a:prstGeom prst="rect">
            <a:avLst/>
          </a:prstGeom>
          <a:ln>
            <a:solidFill>
              <a:schemeClr val="bg1">
                <a:lumMod val="9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2398437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fr-FR" dirty="0" smtClean="0">
                <a:solidFill>
                  <a:srgbClr val="FFFFFF"/>
                </a:solidFill>
              </a:rPr>
              <a:t>Tentatives passées d'établir un nouvel ordre mondial : Napoléon</a:t>
            </a:r>
            <a:endParaRPr lang="fr-FR" dirty="0">
              <a:solidFill>
                <a:srgbClr val="FFFFFF"/>
              </a:solidFill>
            </a:endParaRPr>
          </a:p>
        </p:txBody>
      </p:sp>
      <p:sp>
        <p:nvSpPr>
          <p:cNvPr id="3" name="Marcador de contenido 2"/>
          <p:cNvSpPr>
            <a:spLocks noGrp="1"/>
          </p:cNvSpPr>
          <p:nvPr>
            <p:ph sz="half" idx="1"/>
          </p:nvPr>
        </p:nvSpPr>
        <p:spPr>
          <a:xfrm>
            <a:off x="457199" y="1721790"/>
            <a:ext cx="4559060" cy="4525963"/>
          </a:xfrm>
        </p:spPr>
        <p:txBody>
          <a:bodyPr>
            <a:noAutofit/>
          </a:bodyPr>
          <a:lstStyle/>
          <a:p>
            <a:r>
              <a:rPr lang="fr-FR" sz="2400" dirty="0" smtClean="0">
                <a:solidFill>
                  <a:srgbClr val="FFFFFF"/>
                </a:solidFill>
              </a:rPr>
              <a:t>Napoléon domina les affaires européennes et globales pendant plus d'une décennie en tête de la France contre une série de coalitions dans les Guerres napoléoniennes. </a:t>
            </a:r>
          </a:p>
          <a:p>
            <a:r>
              <a:rPr lang="fr-FR" sz="2400" dirty="0" smtClean="0">
                <a:solidFill>
                  <a:srgbClr val="FFFFFF"/>
                </a:solidFill>
              </a:rPr>
              <a:t>Il gagna la plupart de ces guerres et la vaste majorité de ses batailles en construisant un grand empire qui domina sur l'Europe continentale avant son effondrement final en 1815.</a:t>
            </a:r>
          </a:p>
        </p:txBody>
      </p:sp>
      <p:pic>
        <p:nvPicPr>
          <p:cNvPr id="5" name="Imagen 4" descr="napoleo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1635" y="1864376"/>
            <a:ext cx="3355166" cy="3966699"/>
          </a:xfrm>
          <a:prstGeom prst="rect">
            <a:avLst/>
          </a:prstGeom>
          <a:ln>
            <a:solidFill>
              <a:schemeClr val="bg1">
                <a:lumMod val="9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21208939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fr-FR" dirty="0" smtClean="0">
                <a:solidFill>
                  <a:srgbClr val="FFFFFF"/>
                </a:solidFill>
              </a:rPr>
              <a:t>Tentatives passées d'établir un nouvel ordre mondial : Adolf Hitler</a:t>
            </a:r>
            <a:endParaRPr lang="fr-FR" dirty="0">
              <a:solidFill>
                <a:srgbClr val="FFFFFF"/>
              </a:solidFill>
            </a:endParaRPr>
          </a:p>
        </p:txBody>
      </p:sp>
      <p:sp>
        <p:nvSpPr>
          <p:cNvPr id="3" name="Marcador de contenido 2"/>
          <p:cNvSpPr>
            <a:spLocks noGrp="1"/>
          </p:cNvSpPr>
          <p:nvPr>
            <p:ph sz="half" idx="1"/>
          </p:nvPr>
        </p:nvSpPr>
        <p:spPr>
          <a:xfrm>
            <a:off x="209771" y="1681260"/>
            <a:ext cx="5287386" cy="4525963"/>
          </a:xfrm>
        </p:spPr>
        <p:txBody>
          <a:bodyPr>
            <a:normAutofit/>
          </a:bodyPr>
          <a:lstStyle/>
          <a:p>
            <a:pPr algn="just"/>
            <a:r>
              <a:rPr lang="fr-FR" sz="2400" dirty="0" smtClean="0">
                <a:solidFill>
                  <a:srgbClr val="FFFFFF"/>
                </a:solidFill>
              </a:rPr>
              <a:t>Il était le leader de l'Allemagne Nazi de 1934 à 1945. </a:t>
            </a:r>
          </a:p>
          <a:p>
            <a:pPr algn="just"/>
            <a:r>
              <a:rPr lang="fr-FR" sz="2400" dirty="0" smtClean="0">
                <a:solidFill>
                  <a:srgbClr val="FFFFFF"/>
                </a:solidFill>
              </a:rPr>
              <a:t>Il commença la Seconde Guerre mondiale en 1939 et envahi bon nombre de pays, tout cela dans le but de créer un nouvel ordre mondial.</a:t>
            </a:r>
          </a:p>
        </p:txBody>
      </p:sp>
      <p:pic>
        <p:nvPicPr>
          <p:cNvPr id="5" name="Imagen 4" descr="ThinkstockPhotos-9283168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1337" y="1681260"/>
            <a:ext cx="2915852" cy="4138627"/>
          </a:xfrm>
          <a:prstGeom prst="rect">
            <a:avLst/>
          </a:prstGeom>
          <a:ln>
            <a:solidFill>
              <a:schemeClr val="bg1">
                <a:lumMod val="95000"/>
              </a:schemeClr>
            </a:solidFill>
          </a:ln>
        </p:spPr>
      </p:pic>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2354536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en-US" dirty="0">
                <a:solidFill>
                  <a:srgbClr val="FFFFFF"/>
                </a:solidFill>
              </a:rPr>
              <a:t>Ma </a:t>
            </a:r>
            <a:r>
              <a:rPr lang="en-US" dirty="0" err="1">
                <a:solidFill>
                  <a:srgbClr val="FFFFFF"/>
                </a:solidFill>
              </a:rPr>
              <a:t>décision</a:t>
            </a:r>
            <a:endParaRPr lang="en-US" dirty="0">
              <a:solidFill>
                <a:srgbClr val="FFFFFF"/>
              </a:solidFill>
            </a:endParaRPr>
          </a:p>
        </p:txBody>
      </p:sp>
      <p:sp>
        <p:nvSpPr>
          <p:cNvPr id="4" name="Marcador de contenido 3"/>
          <p:cNvSpPr>
            <a:spLocks noGrp="1"/>
          </p:cNvSpPr>
          <p:nvPr>
            <p:ph sz="half" idx="2"/>
          </p:nvPr>
        </p:nvSpPr>
        <p:spPr>
          <a:xfrm>
            <a:off x="2101090" y="1835784"/>
            <a:ext cx="4820243" cy="3298005"/>
          </a:xfrm>
        </p:spPr>
        <p:txBody>
          <a:bodyPr>
            <a:normAutofit/>
          </a:bodyPr>
          <a:lstStyle/>
          <a:p>
            <a:pPr algn="just"/>
            <a:r>
              <a:rPr lang="fr-FR" sz="2400" dirty="0" smtClean="0">
                <a:solidFill>
                  <a:srgbClr val="FFFFFF"/>
                </a:solidFill>
              </a:rPr>
              <a:t>Jésus dit : « Et voici, je suis avec vous tous les jours, jusqu'à la fin du monde. » (Matthieu 28 : 20)</a:t>
            </a:r>
          </a:p>
          <a:p>
            <a:pPr algn="just"/>
            <a:endParaRPr lang="fr-FR" sz="2400" dirty="0" smtClean="0">
              <a:solidFill>
                <a:srgbClr val="FFFFFF"/>
              </a:solidFill>
            </a:endParaRPr>
          </a:p>
          <a:p>
            <a:pPr algn="just"/>
            <a:r>
              <a:rPr lang="fr-FR" sz="2400" dirty="0" smtClean="0">
                <a:solidFill>
                  <a:srgbClr val="FFFFFF"/>
                </a:solidFill>
              </a:rPr>
              <a:t>Êtes-vous prêt à accepter cette promesse que Jésus vous fait ?</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3098079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fr-FR" dirty="0" smtClean="0">
                <a:solidFill>
                  <a:srgbClr val="FFFFFF"/>
                </a:solidFill>
              </a:rPr>
              <a:t>Un monde perturbé</a:t>
            </a:r>
            <a:endParaRPr lang="fr-FR" dirty="0">
              <a:solidFill>
                <a:srgbClr val="FFFFFF"/>
              </a:solidFill>
            </a:endParaRPr>
          </a:p>
        </p:txBody>
      </p:sp>
      <p:sp>
        <p:nvSpPr>
          <p:cNvPr id="4" name="Marcador de texto 3"/>
          <p:cNvSpPr>
            <a:spLocks noGrp="1"/>
          </p:cNvSpPr>
          <p:nvPr>
            <p:ph sz="half" idx="2"/>
          </p:nvPr>
        </p:nvSpPr>
        <p:spPr>
          <a:xfrm>
            <a:off x="2603352" y="1485188"/>
            <a:ext cx="6189020" cy="4985752"/>
          </a:xfrm>
        </p:spPr>
        <p:txBody>
          <a:bodyPr>
            <a:noAutofit/>
          </a:bodyPr>
          <a:lstStyle/>
          <a:p>
            <a:pPr algn="just"/>
            <a:r>
              <a:rPr lang="fr-FR" sz="2400" dirty="0" smtClean="0">
                <a:solidFill>
                  <a:srgbClr val="FFFFFF"/>
                </a:solidFill>
              </a:rPr>
              <a:t>Les choses tournent mal sur la planète. </a:t>
            </a:r>
          </a:p>
          <a:p>
            <a:pPr algn="just"/>
            <a:r>
              <a:rPr lang="fr-FR" sz="2400" dirty="0" smtClean="0">
                <a:solidFill>
                  <a:srgbClr val="FFFFFF"/>
                </a:solidFill>
              </a:rPr>
              <a:t>L’économie mondiale continue à s’enfoncer dans les sables mouvants de l’endettement public, des crises politiques, des ajustements fiscaux et d’un taux élevé de chômage. </a:t>
            </a:r>
          </a:p>
          <a:p>
            <a:pPr algn="just"/>
            <a:r>
              <a:rPr lang="fr-FR" sz="2400" dirty="0" smtClean="0">
                <a:solidFill>
                  <a:srgbClr val="FFFFFF"/>
                </a:solidFill>
              </a:rPr>
              <a:t>Les excès des spéculateurs financiers de la décennie précédente se sont terminés par une montagne de crédits impossibles à solder, conduisant à la faillite de centaines de grandes entreprises et de banques qui durent être sauvées par les gouvernements.</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199016" y="3505200"/>
            <a:ext cx="8229600" cy="2886456"/>
          </a:xfrm>
        </p:spPr>
        <p:txBody>
          <a:bodyPr>
            <a:normAutofit/>
          </a:bodyPr>
          <a:lstStyle/>
          <a:p>
            <a:r>
              <a:rPr lang="fr-FR" dirty="0" smtClean="0">
                <a:solidFill>
                  <a:srgbClr val="FFFFFF"/>
                </a:solidFill>
              </a:rPr>
              <a:t>Une pensée récurrente</a:t>
            </a:r>
          </a:p>
          <a:p>
            <a:r>
              <a:rPr lang="fr-FR" spc="-60" dirty="0" smtClean="0">
                <a:solidFill>
                  <a:srgbClr val="FFFFFF"/>
                </a:solidFill>
              </a:rPr>
              <a:t>L'évènement le plus extraordinaire de l’histoire</a:t>
            </a:r>
          </a:p>
          <a:p>
            <a:r>
              <a:rPr lang="fr-FR" dirty="0" smtClean="0">
                <a:solidFill>
                  <a:srgbClr val="FFFFFF"/>
                </a:solidFill>
              </a:rPr>
              <a:t>Une société cinglée</a:t>
            </a:r>
          </a:p>
          <a:p>
            <a:r>
              <a:rPr lang="fr-FR" dirty="0" smtClean="0">
                <a:solidFill>
                  <a:srgbClr val="FFFFFF"/>
                </a:solidFill>
              </a:rPr>
              <a:t>Pourquoi Jésus n’est-il pas encore revenu ?</a:t>
            </a:r>
          </a:p>
          <a:p>
            <a:r>
              <a:rPr lang="fr-FR" dirty="0" smtClean="0">
                <a:solidFill>
                  <a:srgbClr val="FFFFFF"/>
                </a:solidFill>
              </a:rPr>
              <a:t>La promesse reste d’actualité</a:t>
            </a:r>
            <a:endParaRPr lang="fr-FR" dirty="0">
              <a:solidFill>
                <a:srgbClr val="FFFFFF"/>
              </a:solidFill>
            </a:endParaRPr>
          </a:p>
        </p:txBody>
      </p:sp>
      <p:pic>
        <p:nvPicPr>
          <p:cNvPr id="7" name="Imagen 6" descr="tit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fr-FR" dirty="0" smtClean="0">
                <a:solidFill>
                  <a:srgbClr val="FFFFFF"/>
                </a:solidFill>
              </a:rPr>
              <a:t>Le sujet suivant :</a:t>
            </a:r>
            <a:endParaRPr lang="fr-FR" sz="2200" dirty="0">
              <a:solidFill>
                <a:srgbClr val="FFFFFF"/>
              </a:solidFill>
            </a:endParaRPr>
          </a:p>
        </p:txBody>
      </p:sp>
      <p:sp>
        <p:nvSpPr>
          <p:cNvPr id="9" name="Título 1"/>
          <p:cNvSpPr txBox="1">
            <a:spLocks/>
          </p:cNvSpPr>
          <p:nvPr/>
        </p:nvSpPr>
        <p:spPr>
          <a:xfrm>
            <a:off x="685800" y="1664768"/>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dirty="0">
                <a:solidFill>
                  <a:srgbClr val="FFFFFF"/>
                </a:solidFill>
              </a:rPr>
              <a:t>QUAND VIENDRA LA FIN DU MONDE ?</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4027" y="3036065"/>
            <a:ext cx="3211418" cy="3211418"/>
          </a:xfrm>
          <a:prstGeom prst="rect">
            <a:avLst/>
          </a:prstGeom>
        </p:spPr>
      </p:pic>
      <p:sp>
        <p:nvSpPr>
          <p:cNvPr id="13"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39030851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fr-FR" dirty="0" smtClean="0">
                <a:solidFill>
                  <a:srgbClr val="FFFFFF"/>
                </a:solidFill>
              </a:rPr>
              <a:t>Un monde perturbé</a:t>
            </a:r>
            <a:endParaRPr lang="fr-FR" dirty="0">
              <a:solidFill>
                <a:srgbClr val="FFFFFF"/>
              </a:solidFill>
            </a:endParaRPr>
          </a:p>
        </p:txBody>
      </p:sp>
      <p:sp>
        <p:nvSpPr>
          <p:cNvPr id="4" name="Marcador de texto 3"/>
          <p:cNvSpPr>
            <a:spLocks noGrp="1"/>
          </p:cNvSpPr>
          <p:nvPr>
            <p:ph idx="1"/>
          </p:nvPr>
        </p:nvSpPr>
        <p:spPr>
          <a:xfrm>
            <a:off x="347129" y="1535653"/>
            <a:ext cx="8189064" cy="4525963"/>
          </a:xfrm>
        </p:spPr>
        <p:txBody>
          <a:bodyPr>
            <a:noAutofit/>
          </a:bodyPr>
          <a:lstStyle/>
          <a:p>
            <a:pPr algn="just"/>
            <a:r>
              <a:rPr lang="fr-FR" sz="2400" dirty="0" smtClean="0">
                <a:solidFill>
                  <a:srgbClr val="FFFFFF"/>
                </a:solidFill>
              </a:rPr>
              <a:t>Le changement climatique a déjà des effets manifestes sur l'environnement. </a:t>
            </a:r>
          </a:p>
          <a:p>
            <a:pPr algn="just"/>
            <a:r>
              <a:rPr lang="fr-FR" sz="2400" dirty="0" smtClean="0">
                <a:solidFill>
                  <a:srgbClr val="FFFFFF"/>
                </a:solidFill>
              </a:rPr>
              <a:t>Les glaciers ont rétréci, la glace sur les rivières et les lacs fond plus rapidement qu'avant, les espèces végétales et animales se sont déplacées et les arbres fleurissent plus tôt. </a:t>
            </a:r>
          </a:p>
          <a:p>
            <a:pPr algn="just"/>
            <a:r>
              <a:rPr lang="fr-FR" sz="2400" dirty="0" smtClean="0">
                <a:solidFill>
                  <a:srgbClr val="FFFFFF"/>
                </a:solidFill>
              </a:rPr>
              <a:t>Les effets que les scientifiques ont prédit dans le passé qui se auraient lieu à cause du changement climatique sont en train de se produire : perte de glace de mer, une montée accélérée du niveau de la mer et des canicules de plus en plus longues et intenses. </a:t>
            </a:r>
          </a:p>
          <a:p>
            <a:pPr algn="just"/>
            <a:r>
              <a:rPr lang="fr-FR" sz="2400" dirty="0" smtClean="0">
                <a:solidFill>
                  <a:srgbClr val="FFFFFF"/>
                </a:solidFill>
              </a:rPr>
              <a:t>Ceci suppose une grande épreuve pour les leaders du monde. Ils doivent signer des accords pour confronter ce grand péril.</a:t>
            </a: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smtClean="0">
                <a:solidFill>
                  <a:srgbClr val="FFFFFF"/>
                </a:solidFill>
              </a:rPr>
              <a:t>Il </a:t>
            </a:r>
            <a:r>
              <a:rPr lang="fr-FR" dirty="0" err="1" smtClean="0">
                <a:solidFill>
                  <a:srgbClr val="FFFFFF"/>
                </a:solidFill>
              </a:rPr>
              <a:t>ya</a:t>
            </a:r>
            <a:r>
              <a:rPr lang="fr-FR" dirty="0" smtClean="0">
                <a:solidFill>
                  <a:srgbClr val="FFFFFF"/>
                </a:solidFill>
              </a:rPr>
              <a:t> des réponses !</a:t>
            </a:r>
            <a:endParaRPr lang="fr-FR" dirty="0">
              <a:solidFill>
                <a:srgbClr val="FFFFFF"/>
              </a:solidFill>
            </a:endParaRPr>
          </a:p>
        </p:txBody>
      </p:sp>
    </p:spTree>
    <p:extLst>
      <p:ext uri="{BB962C8B-B14F-4D97-AF65-F5344CB8AC3E}">
        <p14:creationId xmlns:p14="http://schemas.microsoft.com/office/powerpoint/2010/main" val="532247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46661" y="2194724"/>
            <a:ext cx="7772400" cy="1362075"/>
          </a:xfrm>
        </p:spPr>
        <p:txBody>
          <a:bodyPr>
            <a:noAutofit/>
          </a:bodyPr>
          <a:lstStyle/>
          <a:p>
            <a:r>
              <a:rPr lang="fr-FR" sz="4400" dirty="0" smtClean="0">
                <a:solidFill>
                  <a:srgbClr val="FFFFFF"/>
                </a:solidFill>
              </a:rPr>
              <a:t>L'ombre d'un nouvel </a:t>
            </a:r>
            <a:br>
              <a:rPr lang="fr-FR" sz="4400" dirty="0" smtClean="0">
                <a:solidFill>
                  <a:srgbClr val="FFFFFF"/>
                </a:solidFill>
              </a:rPr>
            </a:br>
            <a:r>
              <a:rPr lang="fr-FR" sz="4400" dirty="0" smtClean="0">
                <a:solidFill>
                  <a:srgbClr val="FFFFFF"/>
                </a:solidFill>
              </a:rPr>
              <a:t>ordre mondial</a:t>
            </a:r>
            <a:endParaRPr lang="fr-FR" sz="4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6851" y="97714"/>
            <a:ext cx="4873214" cy="6758965"/>
          </a:xfrm>
          <a:prstGeom prst="rect">
            <a:avLst/>
          </a:prstGeom>
        </p:spPr>
      </p:pic>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Une ligue des nations</a:t>
            </a:r>
            <a:endParaRPr lang="fr-FR" dirty="0">
              <a:solidFill>
                <a:srgbClr val="FFFFFF"/>
              </a:solidFill>
            </a:endParaRPr>
          </a:p>
        </p:txBody>
      </p:sp>
      <p:sp>
        <p:nvSpPr>
          <p:cNvPr id="3" name="Marcador de contenido 2"/>
          <p:cNvSpPr>
            <a:spLocks noGrp="1"/>
          </p:cNvSpPr>
          <p:nvPr>
            <p:ph sz="half" idx="1"/>
          </p:nvPr>
        </p:nvSpPr>
        <p:spPr>
          <a:xfrm>
            <a:off x="389639" y="1600200"/>
            <a:ext cx="5234975" cy="4525963"/>
          </a:xfrm>
        </p:spPr>
        <p:txBody>
          <a:bodyPr>
            <a:normAutofit/>
          </a:bodyPr>
          <a:lstStyle/>
          <a:p>
            <a:pPr algn="just"/>
            <a:r>
              <a:rPr lang="fr-FR" sz="2400" dirty="0" smtClean="0">
                <a:solidFill>
                  <a:srgbClr val="FFFFFF"/>
                </a:solidFill>
                <a:ea typeface="Arial" charset="0"/>
                <a:cs typeface="Calibri"/>
              </a:rPr>
              <a:t>C’est dans le document que Thomas W. Wilson, vingt-huitième président des États-Unis, prépara après la première guerre mondiale pour recommander la création de la Société des Nations (à l’origine de l’Organisation des Nations unies - ONU) qu’on employa pour pour la première fois l’expression « nouvel ordre mondial ».</a:t>
            </a:r>
            <a:endParaRPr lang="fr-FR" sz="2400" dirty="0" smtClean="0">
              <a:solidFill>
                <a:srgbClr val="FFFFFF"/>
              </a:solidFill>
              <a:latin typeface="Calibri"/>
              <a:ea typeface="Arial" charset="0"/>
              <a:cs typeface="Calibri"/>
            </a:endParaRPr>
          </a:p>
        </p:txBody>
      </p:sp>
      <p:pic>
        <p:nvPicPr>
          <p:cNvPr id="7" name="Marcador de contenido 6"/>
          <p:cNvPicPr>
            <a:picLocks noGrp="1" noChangeAspect="1"/>
          </p:cNvPicPr>
          <p:nvPr>
            <p:ph sz="half" idx="2"/>
          </p:nvPr>
        </p:nvPicPr>
        <p:blipFill rotWithShape="1">
          <a:blip r:embed="rId2"/>
          <a:srcRect l="11177" t="1190" r="11680" b="12978"/>
          <a:stretch/>
        </p:blipFill>
        <p:spPr>
          <a:xfrm>
            <a:off x="6130109" y="1756296"/>
            <a:ext cx="2570203" cy="3282924"/>
          </a:xfrm>
          <a:ln>
            <a:solidFill>
              <a:schemeClr val="bg1">
                <a:lumMod val="95000"/>
              </a:schemeClr>
            </a:solidFill>
          </a:ln>
        </p:spPr>
      </p:pic>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Un nouvel esprit de coopération</a:t>
            </a:r>
            <a:endParaRPr lang="fr-FR" dirty="0">
              <a:solidFill>
                <a:srgbClr val="FFFFFF"/>
              </a:solidFill>
            </a:endParaRPr>
          </a:p>
        </p:txBody>
      </p:sp>
      <p:sp>
        <p:nvSpPr>
          <p:cNvPr id="3" name="Marcador de contenido 2"/>
          <p:cNvSpPr>
            <a:spLocks noGrp="1"/>
          </p:cNvSpPr>
          <p:nvPr>
            <p:ph sz="half" idx="1"/>
          </p:nvPr>
        </p:nvSpPr>
        <p:spPr>
          <a:xfrm>
            <a:off x="129092" y="1600200"/>
            <a:ext cx="5613354" cy="4525963"/>
          </a:xfrm>
        </p:spPr>
        <p:txBody>
          <a:bodyPr>
            <a:noAutofit/>
          </a:bodyPr>
          <a:lstStyle/>
          <a:p>
            <a:pPr algn="just"/>
            <a:r>
              <a:rPr lang="fr-FR" sz="2300" dirty="0" smtClean="0">
                <a:solidFill>
                  <a:srgbClr val="FFFFFF"/>
                </a:solidFill>
                <a:ea typeface="Arial" charset="0"/>
                <a:cs typeface="Calibri"/>
              </a:rPr>
              <a:t>Cette expression fut à nouveau utilisée à la fin de la seconde guerre mondiale. </a:t>
            </a:r>
          </a:p>
          <a:p>
            <a:pPr algn="just"/>
            <a:r>
              <a:rPr lang="fr-FR" sz="2300" dirty="0" smtClean="0">
                <a:solidFill>
                  <a:srgbClr val="FFFFFF"/>
                </a:solidFill>
                <a:ea typeface="Arial" charset="0"/>
                <a:cs typeface="Calibri"/>
              </a:rPr>
              <a:t>Son usage s’intensifia pendant la dernière période de la guerre froide, quand les présidents Mikhaïl Gorbatchev et Georges Bush l’employèrent pour définir l’esprit de coopération entre les grandes puissances du monde que l’on cherchait à matérialiser.</a:t>
            </a:r>
            <a:endParaRPr lang="fr-FR" sz="2300" dirty="0" smtClean="0">
              <a:solidFill>
                <a:srgbClr val="FFFFFF"/>
              </a:solidFill>
              <a:latin typeface="Calibri"/>
              <a:ea typeface="Arial" charset="0"/>
              <a:cs typeface="Calibri"/>
            </a:endParaRPr>
          </a:p>
        </p:txBody>
      </p:sp>
      <p:pic>
        <p:nvPicPr>
          <p:cNvPr id="8" name="Marcador de contenido 7"/>
          <p:cNvPicPr>
            <a:picLocks noGrp="1" noChangeAspect="1"/>
          </p:cNvPicPr>
          <p:nvPr>
            <p:ph sz="half" idx="2"/>
          </p:nvPr>
        </p:nvPicPr>
        <p:blipFill rotWithShape="1">
          <a:blip r:embed="rId2"/>
          <a:srcRect l="20624" t="9043" r="20624"/>
          <a:stretch/>
        </p:blipFill>
        <p:spPr>
          <a:xfrm>
            <a:off x="6080237" y="2188615"/>
            <a:ext cx="2606563" cy="2656939"/>
          </a:xfrm>
          <a:ln>
            <a:solidFill>
              <a:schemeClr val="bg1">
                <a:lumMod val="95000"/>
              </a:schemeClr>
            </a:solidFill>
          </a:ln>
        </p:spPr>
      </p:pic>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38378947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fontScale="90000"/>
          </a:bodyPr>
          <a:lstStyle/>
          <a:p>
            <a:r>
              <a:rPr lang="fr-FR" dirty="0" smtClean="0">
                <a:solidFill>
                  <a:srgbClr val="FFFFFF"/>
                </a:solidFill>
              </a:rPr>
              <a:t>La nécessité d'un nouvel </a:t>
            </a:r>
            <a:br>
              <a:rPr lang="fr-FR" dirty="0" smtClean="0">
                <a:solidFill>
                  <a:srgbClr val="FFFFFF"/>
                </a:solidFill>
              </a:rPr>
            </a:br>
            <a:r>
              <a:rPr lang="fr-FR" dirty="0" smtClean="0">
                <a:solidFill>
                  <a:srgbClr val="FFFFFF"/>
                </a:solidFill>
              </a:rPr>
              <a:t>ordre mondial</a:t>
            </a:r>
            <a:endParaRPr lang="fr-FR" dirty="0">
              <a:solidFill>
                <a:srgbClr val="FFFFFF"/>
              </a:solidFill>
            </a:endParaRPr>
          </a:p>
        </p:txBody>
      </p:sp>
      <p:sp>
        <p:nvSpPr>
          <p:cNvPr id="3" name="Marcador de contenido 2"/>
          <p:cNvSpPr>
            <a:spLocks noGrp="1"/>
          </p:cNvSpPr>
          <p:nvPr>
            <p:ph idx="1"/>
          </p:nvPr>
        </p:nvSpPr>
        <p:spPr/>
        <p:txBody>
          <a:bodyPr>
            <a:noAutofit/>
          </a:bodyPr>
          <a:lstStyle/>
          <a:p>
            <a:pPr algn="just"/>
            <a:r>
              <a:rPr lang="fr-FR" sz="2400" dirty="0" smtClean="0">
                <a:solidFill>
                  <a:srgbClr val="FFFFFF"/>
                </a:solidFill>
                <a:ea typeface="Arial" charset="0"/>
                <a:cs typeface="Calibri"/>
              </a:rPr>
              <a:t>Un nouvel ordre mondial est le souhait de tout </a:t>
            </a:r>
            <a:r>
              <a:rPr lang="fr-FR" sz="2400" dirty="0" err="1" smtClean="0">
                <a:solidFill>
                  <a:srgbClr val="FFFFFF"/>
                </a:solidFill>
                <a:ea typeface="Arial" charset="0"/>
                <a:cs typeface="Calibri"/>
              </a:rPr>
              <a:t>coeur</a:t>
            </a:r>
            <a:r>
              <a:rPr lang="fr-FR" sz="2400" dirty="0" smtClean="0">
                <a:solidFill>
                  <a:srgbClr val="FFFFFF"/>
                </a:solidFill>
                <a:ea typeface="Arial" charset="0"/>
                <a:cs typeface="Calibri"/>
              </a:rPr>
              <a:t> sensé.</a:t>
            </a:r>
          </a:p>
          <a:p>
            <a:pPr algn="just"/>
            <a:r>
              <a:rPr lang="fr-FR" sz="2400" dirty="0" smtClean="0">
                <a:solidFill>
                  <a:srgbClr val="FFFFFF"/>
                </a:solidFill>
                <a:ea typeface="Arial" charset="0"/>
                <a:cs typeface="Calibri"/>
              </a:rPr>
              <a:t>Aujourd’hui, il est de plus en plus attrayant de penser à l’ordre au milieu d’une planète où le désordre règne dans des questions telles que le crime organisé, la violence, le chômage, la corruption, la multiplication des maladies, la pollution de l’environnement, etc.</a:t>
            </a:r>
          </a:p>
          <a:p>
            <a:pPr algn="just"/>
            <a:r>
              <a:rPr lang="fr-FR" sz="2400" dirty="0" smtClean="0">
                <a:solidFill>
                  <a:srgbClr val="FFFFFF"/>
                </a:solidFill>
                <a:ea typeface="Arial" charset="0"/>
                <a:cs typeface="Calibri"/>
              </a:rPr>
              <a:t>Des foules rêvent d’un monde placé sous un seul drapeau, sans frontières, sans différences ni préjugés. N’est-ce qu’une utopie ou une possibilité ?</a:t>
            </a:r>
            <a:endParaRPr lang="fr-FR" sz="2400" dirty="0" smtClean="0">
              <a:solidFill>
                <a:srgbClr val="FFFFFF"/>
              </a:solidFill>
              <a:latin typeface="Calibri"/>
              <a:ea typeface="Arial" charset="0"/>
              <a:cs typeface="Calibri"/>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p>
        </p:txBody>
      </p:sp>
    </p:spTree>
    <p:extLst>
      <p:ext uri="{BB962C8B-B14F-4D97-AF65-F5344CB8AC3E}">
        <p14:creationId xmlns:p14="http://schemas.microsoft.com/office/powerpoint/2010/main" val="23519918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3796</TotalTime>
  <Words>2724</Words>
  <Application>Microsoft Macintosh PowerPoint</Application>
  <PresentationFormat>On-screen Show (4:3)</PresentationFormat>
  <Paragraphs>188</Paragraphs>
  <Slides>40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Calibri</vt:lpstr>
      <vt:lpstr>Calisto MT</vt:lpstr>
      <vt:lpstr>ＭＳ Ｐゴシック</vt:lpstr>
      <vt:lpstr>Arial</vt:lpstr>
      <vt:lpstr>Tema de Office</vt:lpstr>
      <vt:lpstr>PowerPoint Presentation</vt:lpstr>
      <vt:lpstr>Un nouvel ordre mondial ?</vt:lpstr>
      <vt:lpstr>Un monde perturbé</vt:lpstr>
      <vt:lpstr>Un monde perturbé</vt:lpstr>
      <vt:lpstr>Un monde perturbé</vt:lpstr>
      <vt:lpstr>L'ombre d'un nouvel  ordre mondial</vt:lpstr>
      <vt:lpstr>Une ligue des nations</vt:lpstr>
      <vt:lpstr>Un nouvel esprit de coopération</vt:lpstr>
      <vt:lpstr>La nécessité d'un nouvel  ordre mondial</vt:lpstr>
      <vt:lpstr>Une réalité plus réalisable</vt:lpstr>
      <vt:lpstr>L'histoire de l'humanité résumé dans un rêve</vt:lpstr>
      <vt:lpstr>Le rêve de Nebucadnetsar</vt:lpstr>
      <vt:lpstr>Le roi ne se souvient pas du rêve</vt:lpstr>
      <vt:lpstr>Daniel demande du temps</vt:lpstr>
      <vt:lpstr>La tête d’or</vt:lpstr>
      <vt:lpstr>La poitrine et bras d’argent</vt:lpstr>
      <vt:lpstr>Le ventre de bronze</vt:lpstr>
      <vt:lpstr>Les jambes de fer</vt:lpstr>
      <vt:lpstr>Les pieds de fer et d’argile</vt:lpstr>
      <vt:lpstr>PowerPoint Presentation</vt:lpstr>
      <vt:lpstr>Une courte histoire  du monde</vt:lpstr>
      <vt:lpstr>PowerPoint Presentation</vt:lpstr>
      <vt:lpstr>Une nouvelle tentative  d’unité mondiale</vt:lpstr>
      <vt:lpstr>La bête qui sort de la mer</vt:lpstr>
      <vt:lpstr>La bête qui sort de la mer</vt:lpstr>
      <vt:lpstr>Caractéristiques de la bête qui  sort de la mer</vt:lpstr>
      <vt:lpstr>Caractéristiques de la bête qui  sort de la mer</vt:lpstr>
      <vt:lpstr>PowerPoint Presentation</vt:lpstr>
      <vt:lpstr>Une deuxième bête surgit</vt:lpstr>
      <vt:lpstr>Une deuxième bête surgit</vt:lpstr>
      <vt:lpstr>La marque de la bête</vt:lpstr>
      <vt:lpstr>La marque de la bête</vt:lpstr>
      <vt:lpstr>Qui sont ces bêtes ?</vt:lpstr>
      <vt:lpstr>L'établissement du  royaume de Dieu</vt:lpstr>
      <vt:lpstr>Sommaire</vt:lpstr>
      <vt:lpstr>Tentatives passées d'établir un nouvel ordre mondial : Charlemagne</vt:lpstr>
      <vt:lpstr>Tentatives passées d'établir un nouvel ordre mondial : Napoléon</vt:lpstr>
      <vt:lpstr>Tentatives passées d'établir un nouvel ordre mondial : Adolf Hitler</vt:lpstr>
      <vt:lpstr>Ma décision</vt:lpstr>
      <vt:lpstr>Le sujet suivant :</vt:lpstr>
    </vt:vector>
  </TitlesOfParts>
  <Company>Editorial Safeliz</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Sergio Roberto Mato Riner</cp:lastModifiedBy>
  <cp:revision>606</cp:revision>
  <dcterms:created xsi:type="dcterms:W3CDTF">2016-10-26T07:26:55Z</dcterms:created>
  <dcterms:modified xsi:type="dcterms:W3CDTF">2017-02-02T15:16:09Z</dcterms:modified>
</cp:coreProperties>
</file>